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370" r:id="rId2"/>
    <p:sldId id="577" r:id="rId3"/>
    <p:sldId id="664" r:id="rId4"/>
    <p:sldId id="644" r:id="rId5"/>
    <p:sldId id="643" r:id="rId6"/>
    <p:sldId id="647" r:id="rId7"/>
    <p:sldId id="648" r:id="rId8"/>
    <p:sldId id="624" r:id="rId9"/>
    <p:sldId id="618" r:id="rId10"/>
    <p:sldId id="661" r:id="rId11"/>
    <p:sldId id="653" r:id="rId12"/>
    <p:sldId id="652" r:id="rId13"/>
    <p:sldId id="654" r:id="rId14"/>
    <p:sldId id="655" r:id="rId15"/>
    <p:sldId id="666" r:id="rId16"/>
    <p:sldId id="645" r:id="rId17"/>
    <p:sldId id="663" r:id="rId18"/>
    <p:sldId id="657" r:id="rId19"/>
    <p:sldId id="658" r:id="rId20"/>
    <p:sldId id="649" r:id="rId21"/>
    <p:sldId id="650" r:id="rId22"/>
    <p:sldId id="651" r:id="rId23"/>
    <p:sldId id="622" r:id="rId24"/>
    <p:sldId id="662" r:id="rId25"/>
    <p:sldId id="619" r:id="rId26"/>
    <p:sldId id="659" r:id="rId27"/>
    <p:sldId id="660" r:id="rId28"/>
    <p:sldId id="625" r:id="rId29"/>
    <p:sldId id="617" r:id="rId30"/>
    <p:sldId id="627" r:id="rId31"/>
    <p:sldId id="630" r:id="rId32"/>
    <p:sldId id="592" r:id="rId33"/>
    <p:sldId id="665" r:id="rId34"/>
    <p:sldId id="638" r:id="rId35"/>
    <p:sldId id="637" r:id="rId36"/>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1" charset="-128"/>
        <a:cs typeface="+mn-cs"/>
      </a:defRPr>
    </a:lvl9pPr>
  </p:defaultTextStyle>
  <p:extLst>
    <p:ext uri="{EFAFB233-063F-42B5-8137-9DF3F51BA10A}">
      <p15:sldGuideLst xmlns:p15="http://schemas.microsoft.com/office/powerpoint/2012/main">
        <p15:guide id="1" pos="2880" userDrawn="1">
          <p15:clr>
            <a:srgbClr val="A4A3A4"/>
          </p15:clr>
        </p15:guide>
        <p15:guide id="2" pos="298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Windows" initials="UW" lastIdx="1" clrIdx="0">
    <p:extLst>
      <p:ext uri="{19B8F6BF-5375-455C-9EA6-DF929625EA0E}">
        <p15:presenceInfo xmlns:p15="http://schemas.microsoft.com/office/powerpoint/2012/main" userId="Utent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5360" autoAdjust="0"/>
  </p:normalViewPr>
  <p:slideViewPr>
    <p:cSldViewPr>
      <p:cViewPr varScale="1">
        <p:scale>
          <a:sx n="110" d="100"/>
          <a:sy n="110" d="100"/>
        </p:scale>
        <p:origin x="1566" y="96"/>
      </p:cViewPr>
      <p:guideLst>
        <p:guide pos="2880"/>
        <p:guide pos="2980"/>
        <p:guide orient="horz" pos="2160"/>
      </p:guideLst>
    </p:cSldViewPr>
  </p:slideViewPr>
  <p:outlineViewPr>
    <p:cViewPr>
      <p:scale>
        <a:sx n="33" d="100"/>
        <a:sy n="33" d="100"/>
      </p:scale>
      <p:origin x="0" y="71490"/>
    </p:cViewPr>
  </p:outlineViewPr>
  <p:notesTextViewPr>
    <p:cViewPr>
      <p:scale>
        <a:sx n="100" d="100"/>
        <a:sy n="100" d="100"/>
      </p:scale>
      <p:origin x="0" y="0"/>
    </p:cViewPr>
  </p:notesTextViewPr>
  <p:sorterViewPr>
    <p:cViewPr>
      <p:scale>
        <a:sx n="66" d="100"/>
        <a:sy n="66" d="100"/>
      </p:scale>
      <p:origin x="0" y="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02476-B92F-4415-90E7-82414697D8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56C07FEF-7ADB-48E6-9A12-FAB776F7572D}">
      <dgm:prSet phldrT="[Testo]" custT="1"/>
      <dgm:spPr/>
      <dgm:t>
        <a:bodyPr/>
        <a:lstStyle/>
        <a:p>
          <a:pPr algn="just"/>
          <a:r>
            <a:rPr lang="it-IT" sz="1800" dirty="0" smtClean="0">
              <a:latin typeface="Times New Roman" panose="02020603050405020304" pitchFamily="18" charset="0"/>
              <a:cs typeface="Times New Roman" panose="02020603050405020304" pitchFamily="18" charset="0"/>
            </a:rPr>
            <a:t>Ovviamente bisogna intendersi su cosa sia una migrazione: per giuristi e sociologi contemporanei la definizione precisa attiene a un cambio di residenza abituale oltre un confine amministrativo, spostarsi stabilmente altrove per almeno sei mesi o un anno, a prescindere dal motivo, distinguendo con cura il trasferimento internazionale. L</a:t>
          </a:r>
          <a:r>
            <a:rPr lang="it-IT" sz="1800" dirty="0" smtClean="0"/>
            <a:t>a definizione (pur antropocentrica) può essere facilmente estesa alle specie umane precedenti la nostra, alle specie animali, addirittura alle specie vegetali: </a:t>
          </a:r>
          <a:r>
            <a:rPr lang="it-IT" sz="1800" b="1" dirty="0" smtClean="0">
              <a:solidFill>
                <a:srgbClr val="FF0000"/>
              </a:solidFill>
            </a:rPr>
            <a:t>il cambio di residenza abituale fuori del proprio areale precedente, individuale o collettivo, una tantum o ciclico, verso ecosistemi abbastanza simili o molto diversi rispetto alla biodiversità dei punti di partenza, dei transiti, dei punti di arrivo.</a:t>
          </a:r>
          <a:endParaRPr lang="it-IT" sz="1800" b="1" dirty="0">
            <a:solidFill>
              <a:srgbClr val="FF0000"/>
            </a:solidFill>
            <a:latin typeface="Times New Roman" panose="02020603050405020304" pitchFamily="18" charset="0"/>
            <a:cs typeface="Times New Roman" panose="02020603050405020304" pitchFamily="18" charset="0"/>
          </a:endParaRPr>
        </a:p>
      </dgm:t>
    </dgm:pt>
    <dgm:pt modelId="{399E3728-6584-4DAF-8761-51A25A3FA7A1}" type="sibTrans" cxnId="{49984516-4804-48B4-9D84-FEBED71194F9}">
      <dgm:prSet/>
      <dgm:spPr/>
      <dgm:t>
        <a:bodyPr/>
        <a:lstStyle/>
        <a:p>
          <a:endParaRPr lang="it-IT"/>
        </a:p>
      </dgm:t>
    </dgm:pt>
    <dgm:pt modelId="{629A624B-5C20-4B29-B466-6862EA9DE641}" type="parTrans" cxnId="{49984516-4804-48B4-9D84-FEBED71194F9}">
      <dgm:prSet/>
      <dgm:spPr/>
      <dgm:t>
        <a:bodyPr/>
        <a:lstStyle/>
        <a:p>
          <a:endParaRPr lang="it-IT"/>
        </a:p>
      </dgm:t>
    </dgm:pt>
    <dgm:pt modelId="{AC6A3095-8CAB-4886-BE44-0B2159122083}" type="pres">
      <dgm:prSet presAssocID="{7F102476-B92F-4415-90E7-82414697D896}" presName="diagram" presStyleCnt="0">
        <dgm:presLayoutVars>
          <dgm:dir/>
          <dgm:resizeHandles val="exact"/>
        </dgm:presLayoutVars>
      </dgm:prSet>
      <dgm:spPr/>
      <dgm:t>
        <a:bodyPr/>
        <a:lstStyle/>
        <a:p>
          <a:endParaRPr lang="it-IT"/>
        </a:p>
      </dgm:t>
    </dgm:pt>
    <dgm:pt modelId="{81137A4D-BFA5-4E70-B7A0-3594DAAFFDB9}" type="pres">
      <dgm:prSet presAssocID="{56C07FEF-7ADB-48E6-9A12-FAB776F7572D}" presName="node" presStyleLbl="node1" presStyleIdx="0" presStyleCnt="1" custScaleX="104703" custScaleY="235938">
        <dgm:presLayoutVars>
          <dgm:bulletEnabled val="1"/>
        </dgm:presLayoutVars>
      </dgm:prSet>
      <dgm:spPr/>
      <dgm:t>
        <a:bodyPr/>
        <a:lstStyle/>
        <a:p>
          <a:endParaRPr lang="it-IT"/>
        </a:p>
      </dgm:t>
    </dgm:pt>
  </dgm:ptLst>
  <dgm:cxnLst>
    <dgm:cxn modelId="{4F5DFC78-8239-40C7-AD2F-4C0EE96E44CB}" type="presOf" srcId="{56C07FEF-7ADB-48E6-9A12-FAB776F7572D}" destId="{81137A4D-BFA5-4E70-B7A0-3594DAAFFDB9}" srcOrd="0" destOrd="0" presId="urn:microsoft.com/office/officeart/2005/8/layout/default"/>
    <dgm:cxn modelId="{49984516-4804-48B4-9D84-FEBED71194F9}" srcId="{7F102476-B92F-4415-90E7-82414697D896}" destId="{56C07FEF-7ADB-48E6-9A12-FAB776F7572D}" srcOrd="0" destOrd="0" parTransId="{629A624B-5C20-4B29-B466-6862EA9DE641}" sibTransId="{399E3728-6584-4DAF-8761-51A25A3FA7A1}"/>
    <dgm:cxn modelId="{FDAE5E2C-1915-4184-8834-B1E28A490C9A}" type="presOf" srcId="{7F102476-B92F-4415-90E7-82414697D896}" destId="{AC6A3095-8CAB-4886-BE44-0B2159122083}" srcOrd="0" destOrd="0" presId="urn:microsoft.com/office/officeart/2005/8/layout/default"/>
    <dgm:cxn modelId="{C1E05258-0DEC-4271-9523-D6741F2ACD78}" type="presParOf" srcId="{AC6A3095-8CAB-4886-BE44-0B2159122083}" destId="{81137A4D-BFA5-4E70-B7A0-3594DAAFFDB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37A4D-BFA5-4E70-B7A0-3594DAAFFDB9}">
      <dsp:nvSpPr>
        <dsp:cNvPr id="0" name=""/>
        <dsp:cNvSpPr/>
      </dsp:nvSpPr>
      <dsp:spPr>
        <a:xfrm>
          <a:off x="9" y="2289"/>
          <a:ext cx="4067925" cy="5500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t-IT" sz="1800" kern="1200" dirty="0" smtClean="0">
              <a:latin typeface="Times New Roman" panose="02020603050405020304" pitchFamily="18" charset="0"/>
              <a:cs typeface="Times New Roman" panose="02020603050405020304" pitchFamily="18" charset="0"/>
            </a:rPr>
            <a:t>Ovviamente bisogna intendersi su cosa sia una migrazione: per giuristi e sociologi contemporanei la definizione precisa attiene a un cambio di residenza abituale oltre un confine amministrativo, spostarsi stabilmente altrove per almeno sei mesi o un anno, a prescindere dal motivo, distinguendo con cura il trasferimento internazionale. L</a:t>
          </a:r>
          <a:r>
            <a:rPr lang="it-IT" sz="1800" kern="1200" dirty="0" smtClean="0"/>
            <a:t>a definizione (pur antropocentrica) può essere facilmente estesa alle specie umane precedenti la nostra, alle specie animali, addirittura alle specie vegetali: </a:t>
          </a:r>
          <a:r>
            <a:rPr lang="it-IT" sz="1800" b="1" kern="1200" dirty="0" smtClean="0">
              <a:solidFill>
                <a:srgbClr val="FF0000"/>
              </a:solidFill>
            </a:rPr>
            <a:t>il cambio di residenza abituale fuori del proprio areale precedente, individuale o collettivo, una tantum o ciclico, verso ecosistemi abbastanza simili o molto diversi rispetto alla biodiversità dei punti di partenza, dei transiti, dei punti di arrivo.</a:t>
          </a:r>
          <a:endParaRPr lang="it-IT" sz="1800" b="1" kern="1200" dirty="0">
            <a:solidFill>
              <a:srgbClr val="FF0000"/>
            </a:solidFill>
            <a:latin typeface="Times New Roman" panose="02020603050405020304" pitchFamily="18" charset="0"/>
            <a:cs typeface="Times New Roman" panose="02020603050405020304" pitchFamily="18" charset="0"/>
          </a:endParaRPr>
        </a:p>
      </dsp:txBody>
      <dsp:txXfrm>
        <a:off x="9" y="2289"/>
        <a:ext cx="4067925" cy="55000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C089D03-33A8-4CCC-A1F6-F80305A0BDC7}" type="datetime1">
              <a:rPr lang="it-IT"/>
              <a:pPr>
                <a:defRPr/>
              </a:pPr>
              <a:t>30/11/2024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2810F7E-89D2-47E7-A091-87BA9537A28C}"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it-IT"/>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96CE84-447F-4B12-A822-267AA59710B0}"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ln/>
        </p:spPr>
        <p:txBody>
          <a:bodyPr/>
          <a:lstStyle/>
          <a:p>
            <a:endParaRPr lang="it-IT" smtClean="0">
              <a:latin typeface="Times New Roman" pitchFamily="18" charset="0"/>
              <a:ea typeface="ヒラギノ角ゴ Pro W3" pitchFamily="-1" charset="-128"/>
            </a:endParaRPr>
          </a:p>
        </p:txBody>
      </p:sp>
      <p:sp>
        <p:nvSpPr>
          <p:cNvPr id="67588" name="Segnaposto numero diapositiva 3"/>
          <p:cNvSpPr>
            <a:spLocks noGrp="1"/>
          </p:cNvSpPr>
          <p:nvPr>
            <p:ph type="sldNum" sz="quarter" idx="5"/>
          </p:nvPr>
        </p:nvSpPr>
        <p:spPr>
          <a:noFill/>
        </p:spPr>
        <p:txBody>
          <a:bodyPr/>
          <a:lstStyle/>
          <a:p>
            <a:fld id="{862D10C3-C515-4C4D-96DC-482CD01787C9}" type="slidenum">
              <a:rPr lang="it-IT" smtClean="0"/>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4</a:t>
            </a:fld>
            <a:endParaRPr lang="it-IT" dirty="0"/>
          </a:p>
        </p:txBody>
      </p:sp>
    </p:spTree>
    <p:extLst>
      <p:ext uri="{BB962C8B-B14F-4D97-AF65-F5344CB8AC3E}">
        <p14:creationId xmlns:p14="http://schemas.microsoft.com/office/powerpoint/2010/main" val="314141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5</a:t>
            </a:fld>
            <a:endParaRPr lang="it-IT" dirty="0"/>
          </a:p>
        </p:txBody>
      </p:sp>
    </p:spTree>
    <p:extLst>
      <p:ext uri="{BB962C8B-B14F-4D97-AF65-F5344CB8AC3E}">
        <p14:creationId xmlns:p14="http://schemas.microsoft.com/office/powerpoint/2010/main" val="3404625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6</a:t>
            </a:fld>
            <a:endParaRPr lang="it-IT" dirty="0"/>
          </a:p>
        </p:txBody>
      </p:sp>
    </p:spTree>
    <p:extLst>
      <p:ext uri="{BB962C8B-B14F-4D97-AF65-F5344CB8AC3E}">
        <p14:creationId xmlns:p14="http://schemas.microsoft.com/office/powerpoint/2010/main" val="358695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7</a:t>
            </a:fld>
            <a:endParaRPr lang="it-IT" dirty="0"/>
          </a:p>
        </p:txBody>
      </p:sp>
    </p:spTree>
    <p:extLst>
      <p:ext uri="{BB962C8B-B14F-4D97-AF65-F5344CB8AC3E}">
        <p14:creationId xmlns:p14="http://schemas.microsoft.com/office/powerpoint/2010/main" val="66408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16</a:t>
            </a:fld>
            <a:endParaRPr lang="it-IT" dirty="0"/>
          </a:p>
        </p:txBody>
      </p:sp>
    </p:spTree>
    <p:extLst>
      <p:ext uri="{BB962C8B-B14F-4D97-AF65-F5344CB8AC3E}">
        <p14:creationId xmlns:p14="http://schemas.microsoft.com/office/powerpoint/2010/main" val="391324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18</a:t>
            </a:fld>
            <a:endParaRPr lang="it-IT" dirty="0"/>
          </a:p>
        </p:txBody>
      </p:sp>
    </p:spTree>
    <p:extLst>
      <p:ext uri="{BB962C8B-B14F-4D97-AF65-F5344CB8AC3E}">
        <p14:creationId xmlns:p14="http://schemas.microsoft.com/office/powerpoint/2010/main" val="362898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6074690-7256-4BB9-AC0F-97AEAE8CDEC2}" type="slidenum">
              <a:rPr lang="it-IT" smtClean="0"/>
              <a:pPr/>
              <a:t>19</a:t>
            </a:fld>
            <a:endParaRPr lang="it-IT" dirty="0"/>
          </a:p>
        </p:txBody>
      </p:sp>
    </p:spTree>
    <p:extLst>
      <p:ext uri="{BB962C8B-B14F-4D97-AF65-F5344CB8AC3E}">
        <p14:creationId xmlns:p14="http://schemas.microsoft.com/office/powerpoint/2010/main" val="408394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endParaRPr lang="it-IT"/>
          </a:p>
        </p:txBody>
      </p:sp>
      <p:sp>
        <p:nvSpPr>
          <p:cNvPr id="5" name="Segnaposto piè di pagina 18"/>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26"/>
          <p:cNvSpPr>
            <a:spLocks noGrp="1"/>
          </p:cNvSpPr>
          <p:nvPr>
            <p:ph type="sldNum" sz="quarter" idx="12"/>
          </p:nvPr>
        </p:nvSpPr>
        <p:spPr/>
        <p:txBody>
          <a:bodyPr/>
          <a:lstStyle>
            <a:lvl1pPr>
              <a:defRPr/>
            </a:lvl1pPr>
          </a:lstStyle>
          <a:p>
            <a:pPr>
              <a:defRPr/>
            </a:pPr>
            <a:fld id="{AE960635-31F5-4879-A127-C04365D17F0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17"/>
          <p:cNvSpPr>
            <a:spLocks noGrp="1"/>
          </p:cNvSpPr>
          <p:nvPr>
            <p:ph type="sldNum" sz="quarter" idx="12"/>
          </p:nvPr>
        </p:nvSpPr>
        <p:spPr/>
        <p:txBody>
          <a:bodyPr/>
          <a:lstStyle>
            <a:lvl1pPr>
              <a:defRPr/>
            </a:lvl1pPr>
          </a:lstStyle>
          <a:p>
            <a:pPr>
              <a:defRPr/>
            </a:pPr>
            <a:fld id="{0D39CCF7-864F-4DAE-B7B1-0DC7D6168D1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17"/>
          <p:cNvSpPr>
            <a:spLocks noGrp="1"/>
          </p:cNvSpPr>
          <p:nvPr>
            <p:ph type="sldNum" sz="quarter" idx="12"/>
          </p:nvPr>
        </p:nvSpPr>
        <p:spPr/>
        <p:txBody>
          <a:bodyPr/>
          <a:lstStyle>
            <a:lvl1pPr>
              <a:defRPr/>
            </a:lvl1pPr>
          </a:lstStyle>
          <a:p>
            <a:pPr>
              <a:defRPr/>
            </a:pPr>
            <a:fld id="{E8284532-3769-4144-B596-F8F3CF462D6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17"/>
          <p:cNvSpPr>
            <a:spLocks noGrp="1"/>
          </p:cNvSpPr>
          <p:nvPr>
            <p:ph type="sldNum" sz="quarter" idx="12"/>
          </p:nvPr>
        </p:nvSpPr>
        <p:spPr/>
        <p:txBody>
          <a:bodyPr/>
          <a:lstStyle>
            <a:lvl1pPr>
              <a:defRPr/>
            </a:lvl1pPr>
          </a:lstStyle>
          <a:p>
            <a:pPr>
              <a:defRPr/>
            </a:pPr>
            <a:fld id="{943CA47D-B2F0-4AFF-AA56-86255AF6076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B2E8CF-0A21-4F6C-B157-3B397CB39AB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7" name="Segnaposto numero diapositiva 17"/>
          <p:cNvSpPr>
            <a:spLocks noGrp="1"/>
          </p:cNvSpPr>
          <p:nvPr>
            <p:ph type="sldNum" sz="quarter" idx="12"/>
          </p:nvPr>
        </p:nvSpPr>
        <p:spPr/>
        <p:txBody>
          <a:bodyPr/>
          <a:lstStyle>
            <a:lvl1pPr>
              <a:defRPr/>
            </a:lvl1pPr>
          </a:lstStyle>
          <a:p>
            <a:pPr>
              <a:defRPr/>
            </a:pPr>
            <a:fld id="{399F623C-D4A0-4D6B-982C-EB2EA0CC6C6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endParaRPr lang="it-IT"/>
          </a:p>
        </p:txBody>
      </p:sp>
      <p:sp>
        <p:nvSpPr>
          <p:cNvPr id="8"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9" name="Segnaposto numero diapositiva 17"/>
          <p:cNvSpPr>
            <a:spLocks noGrp="1"/>
          </p:cNvSpPr>
          <p:nvPr>
            <p:ph type="sldNum" sz="quarter" idx="12"/>
          </p:nvPr>
        </p:nvSpPr>
        <p:spPr/>
        <p:txBody>
          <a:bodyPr/>
          <a:lstStyle>
            <a:lvl1pPr>
              <a:defRPr/>
            </a:lvl1pPr>
          </a:lstStyle>
          <a:p>
            <a:pPr>
              <a:defRPr/>
            </a:pPr>
            <a:fld id="{BB8B0F0D-E3F5-44D9-ABAD-50B2E0A56EF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endParaRPr lang="it-IT"/>
          </a:p>
        </p:txBody>
      </p:sp>
      <p:sp>
        <p:nvSpPr>
          <p:cNvPr id="4"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5" name="Segnaposto numero diapositiva 17"/>
          <p:cNvSpPr>
            <a:spLocks noGrp="1"/>
          </p:cNvSpPr>
          <p:nvPr>
            <p:ph type="sldNum" sz="quarter" idx="12"/>
          </p:nvPr>
        </p:nvSpPr>
        <p:spPr/>
        <p:txBody>
          <a:bodyPr/>
          <a:lstStyle>
            <a:lvl1pPr>
              <a:defRPr/>
            </a:lvl1pPr>
          </a:lstStyle>
          <a:p>
            <a:pPr>
              <a:defRPr/>
            </a:pPr>
            <a:fld id="{FB81D97F-DEAE-4B56-BF76-1FD37A569FB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endParaRPr lang="it-IT"/>
          </a:p>
        </p:txBody>
      </p:sp>
      <p:sp>
        <p:nvSpPr>
          <p:cNvPr id="3"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4" name="Segnaposto numero diapositiva 17"/>
          <p:cNvSpPr>
            <a:spLocks noGrp="1"/>
          </p:cNvSpPr>
          <p:nvPr>
            <p:ph type="sldNum" sz="quarter" idx="12"/>
          </p:nvPr>
        </p:nvSpPr>
        <p:spPr/>
        <p:txBody>
          <a:bodyPr/>
          <a:lstStyle>
            <a:lvl1pPr>
              <a:defRPr/>
            </a:lvl1pPr>
          </a:lstStyle>
          <a:p>
            <a:pPr>
              <a:defRPr/>
            </a:pPr>
            <a:fld id="{9FC68008-3DC7-441C-AD91-3FA4FC49AB5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7" name="Segnaposto numero diapositiva 17"/>
          <p:cNvSpPr>
            <a:spLocks noGrp="1"/>
          </p:cNvSpPr>
          <p:nvPr>
            <p:ph type="sldNum" sz="quarter" idx="12"/>
          </p:nvPr>
        </p:nvSpPr>
        <p:spPr/>
        <p:txBody>
          <a:bodyPr/>
          <a:lstStyle>
            <a:lvl1pPr>
              <a:defRPr/>
            </a:lvl1pPr>
          </a:lstStyle>
          <a:p>
            <a:pPr>
              <a:defRPr/>
            </a:pPr>
            <a:fld id="{5E8892E6-91C9-4539-8405-91C61188C47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CC78CA91-2128-404F-BCCE-76803B0EDFB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it-IT" smtClean="0"/>
              <a:t>Calzolaio Master CIRPS (10.2012)</a:t>
            </a: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0E84B01-23FF-4241-A18C-EF93000E5DE6}"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75" r:id="rId1"/>
    <p:sldLayoutId id="2147483767" r:id="rId2"/>
    <p:sldLayoutId id="2147483776" r:id="rId3"/>
    <p:sldLayoutId id="2147483768" r:id="rId4"/>
    <p:sldLayoutId id="2147483769" r:id="rId5"/>
    <p:sldLayoutId id="2147483770" r:id="rId6"/>
    <p:sldLayoutId id="2147483771" r:id="rId7"/>
    <p:sldLayoutId id="2147483772" r:id="rId8"/>
    <p:sldLayoutId id="2147483777" r:id="rId9"/>
    <p:sldLayoutId id="2147483773" r:id="rId10"/>
    <p:sldLayoutId id="2147483774"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metrocosm.com/global-immigration-ma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calzolaiov@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calzolaiov@gmail.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4"/>
          <p:cNvSpPr>
            <a:spLocks noChangeArrowheads="1"/>
          </p:cNvSpPr>
          <p:nvPr/>
        </p:nvSpPr>
        <p:spPr bwMode="auto">
          <a:xfrm>
            <a:off x="304800" y="357188"/>
            <a:ext cx="8458200" cy="246221"/>
          </a:xfrm>
          <a:prstGeom prst="rect">
            <a:avLst/>
          </a:prstGeom>
          <a:noFill/>
          <a:ln w="9525">
            <a:noFill/>
            <a:miter lim="800000"/>
            <a:headEnd/>
            <a:tailEnd/>
          </a:ln>
        </p:spPr>
        <p:txBody>
          <a:bodyPr>
            <a:spAutoFit/>
          </a:bodyPr>
          <a:lstStyle/>
          <a:p>
            <a:pPr algn="ctr"/>
            <a:r>
              <a:rPr lang="it-IT" sz="1000" dirty="0" smtClean="0"/>
              <a:t>2019</a:t>
            </a:r>
            <a:endParaRPr lang="it-IT" sz="1000" dirty="0"/>
          </a:p>
        </p:txBody>
      </p:sp>
      <p:sp>
        <p:nvSpPr>
          <p:cNvPr id="5123" name="CasellaDiTesto 6"/>
          <p:cNvSpPr txBox="1">
            <a:spLocks noChangeArrowheads="1"/>
          </p:cNvSpPr>
          <p:nvPr/>
        </p:nvSpPr>
        <p:spPr bwMode="auto">
          <a:xfrm>
            <a:off x="0" y="1075878"/>
            <a:ext cx="9144000" cy="7094250"/>
          </a:xfrm>
          <a:prstGeom prst="rect">
            <a:avLst/>
          </a:prstGeom>
          <a:noFill/>
          <a:ln w="9525">
            <a:noFill/>
            <a:miter lim="800000"/>
            <a:headEnd/>
            <a:tailEnd/>
          </a:ln>
        </p:spPr>
        <p:txBody>
          <a:bodyPr wrap="square">
            <a:spAutoFit/>
          </a:bodyPr>
          <a:lstStyle/>
          <a:p>
            <a:pPr algn="ctr"/>
            <a:r>
              <a:rPr lang="it-IT" sz="1200" b="1" dirty="0" smtClean="0">
                <a:cs typeface="Times New Roman" pitchFamily="18" charset="0"/>
              </a:rPr>
              <a:t>Tre conferenze con l’Associazione </a:t>
            </a:r>
            <a:r>
              <a:rPr lang="it-IT" sz="1200" b="1" dirty="0" err="1" smtClean="0">
                <a:cs typeface="Times New Roman" pitchFamily="18" charset="0"/>
              </a:rPr>
              <a:t>Rosmini</a:t>
            </a:r>
            <a:endParaRPr lang="it-IT" sz="1200" b="1" dirty="0" smtClean="0">
              <a:cs typeface="Times New Roman" pitchFamily="18" charset="0"/>
            </a:endParaRPr>
          </a:p>
          <a:p>
            <a:pPr algn="ctr"/>
            <a:endParaRPr lang="it-IT" sz="1200" b="1" dirty="0">
              <a:cs typeface="Times New Roman" pitchFamily="18" charset="0"/>
            </a:endParaRPr>
          </a:p>
          <a:p>
            <a:pPr algn="ctr"/>
            <a:r>
              <a:rPr lang="it-IT" sz="6000" b="1" dirty="0" smtClean="0">
                <a:cs typeface="Times New Roman" pitchFamily="18" charset="0"/>
              </a:rPr>
              <a:t>Le migrazioni dei viventi:</a:t>
            </a:r>
          </a:p>
          <a:p>
            <a:pPr algn="ctr"/>
            <a:r>
              <a:rPr lang="it-IT" sz="4800" dirty="0" smtClean="0">
                <a:cs typeface="Times New Roman" pitchFamily="18" charset="0"/>
              </a:rPr>
              <a:t>libertà e capacità di migrare</a:t>
            </a:r>
            <a:endParaRPr lang="it-IT" sz="4800" dirty="0">
              <a:cs typeface="Times New Roman" pitchFamily="18" charset="0"/>
            </a:endParaRPr>
          </a:p>
          <a:p>
            <a:pPr algn="ctr"/>
            <a:r>
              <a:rPr lang="it-IT" sz="1800" dirty="0" smtClean="0">
                <a:cs typeface="Times New Roman" pitchFamily="18" charset="0"/>
              </a:rPr>
              <a:t>e diritto di restare in </a:t>
            </a:r>
            <a:r>
              <a:rPr lang="it-IT" sz="1800" dirty="0">
                <a:cs typeface="Times New Roman" pitchFamily="18" charset="0"/>
              </a:rPr>
              <a:t>una prospettiva </a:t>
            </a:r>
            <a:r>
              <a:rPr lang="it-IT" sz="1800" dirty="0" smtClean="0">
                <a:cs typeface="Times New Roman" pitchFamily="18" charset="0"/>
              </a:rPr>
              <a:t>evoluzionistica, fino alla (nostra) specie meticcia</a:t>
            </a:r>
          </a:p>
          <a:p>
            <a:pPr algn="ctr"/>
            <a:endParaRPr lang="it-IT" sz="1800" dirty="0" smtClean="0">
              <a:cs typeface="Times New Roman" pitchFamily="18" charset="0"/>
            </a:endParaRPr>
          </a:p>
          <a:p>
            <a:pPr algn="ctr"/>
            <a:r>
              <a:rPr lang="it-IT" sz="5400" b="1" dirty="0" smtClean="0">
                <a:solidFill>
                  <a:srgbClr val="FF0000"/>
                </a:solidFill>
                <a:cs typeface="Times New Roman" pitchFamily="18" charset="0"/>
              </a:rPr>
              <a:t>1. Le migrazioni delle piante</a:t>
            </a:r>
          </a:p>
          <a:p>
            <a:pPr algn="ctr"/>
            <a:endParaRPr lang="it-IT" sz="1800" b="1" dirty="0" smtClean="0">
              <a:cs typeface="Times New Roman" pitchFamily="18" charset="0"/>
            </a:endParaRPr>
          </a:p>
          <a:p>
            <a:pPr algn="ctr"/>
            <a:endParaRPr lang="it-IT" sz="1800" b="1" dirty="0">
              <a:solidFill>
                <a:schemeClr val="tx2"/>
              </a:solidFill>
              <a:cs typeface="Times New Roman" pitchFamily="18" charset="0"/>
            </a:endParaRPr>
          </a:p>
          <a:p>
            <a:pPr algn="ctr"/>
            <a:endParaRPr lang="it-IT" sz="1400" dirty="0">
              <a:cs typeface="Times New Roman" pitchFamily="18" charset="0"/>
            </a:endParaRPr>
          </a:p>
          <a:p>
            <a:pPr algn="ctr"/>
            <a:r>
              <a:rPr lang="it-IT" dirty="0">
                <a:solidFill>
                  <a:schemeClr val="tx2"/>
                </a:solidFill>
                <a:cs typeface="Times New Roman" pitchFamily="18" charset="0"/>
              </a:rPr>
              <a:t>Valerio </a:t>
            </a:r>
            <a:r>
              <a:rPr lang="it-IT" dirty="0" smtClean="0">
                <a:solidFill>
                  <a:schemeClr val="tx2"/>
                </a:solidFill>
                <a:cs typeface="Times New Roman" pitchFamily="18" charset="0"/>
              </a:rPr>
              <a:t>Calzolaio</a:t>
            </a:r>
          </a:p>
          <a:p>
            <a:pPr algn="ctr"/>
            <a:endParaRPr lang="it-IT" dirty="0">
              <a:solidFill>
                <a:schemeClr val="tx2"/>
              </a:solidFill>
              <a:cs typeface="Times New Roman" pitchFamily="18" charset="0"/>
            </a:endParaRPr>
          </a:p>
          <a:p>
            <a:pPr algn="ctr"/>
            <a:endParaRPr lang="it-IT" dirty="0">
              <a:solidFill>
                <a:schemeClr val="tx2"/>
              </a:solidFill>
              <a:cs typeface="Times New Roman" pitchFamily="18" charset="0"/>
            </a:endParaRPr>
          </a:p>
          <a:p>
            <a:pPr algn="ctr"/>
            <a:r>
              <a:rPr lang="it-IT" sz="1600" dirty="0" smtClean="0">
                <a:cs typeface="Times New Roman" pitchFamily="18" charset="0"/>
              </a:rPr>
              <a:t>Trento, 3 dicembre 2024</a:t>
            </a:r>
          </a:p>
          <a:p>
            <a:pPr algn="ctr"/>
            <a:endParaRPr lang="it-IT" sz="1400" i="1" dirty="0" smtClean="0"/>
          </a:p>
          <a:p>
            <a:pPr algn="ctr"/>
            <a:endParaRPr lang="it-IT" sz="1600" i="1" dirty="0"/>
          </a:p>
          <a:p>
            <a:pPr marL="342900" indent="-342900" algn="ctr">
              <a:buAutoNum type="arabicPeriod"/>
            </a:pPr>
            <a:endParaRPr lang="it-IT" sz="1700" b="1" dirty="0"/>
          </a:p>
          <a:p>
            <a:pPr algn="ctr"/>
            <a:endParaRPr lang="it-IT" dirty="0">
              <a:cs typeface="Times New Roman" pitchFamily="18" charset="0"/>
            </a:endParaRPr>
          </a:p>
          <a:p>
            <a:pPr algn="ctr"/>
            <a:endParaRPr lang="it-IT" dirty="0">
              <a:latin typeface="Verdana" pitchFamily="34" charset="0"/>
            </a:endParaRPr>
          </a:p>
        </p:txBody>
      </p:sp>
      <p:sp>
        <p:nvSpPr>
          <p:cNvPr id="8" name="Segnaposto numero diapositiva 7"/>
          <p:cNvSpPr>
            <a:spLocks noGrp="1"/>
          </p:cNvSpPr>
          <p:nvPr>
            <p:ph type="sldNum" sz="quarter" idx="12"/>
          </p:nvPr>
        </p:nvSpPr>
        <p:spPr/>
        <p:txBody>
          <a:bodyPr/>
          <a:lstStyle/>
          <a:p>
            <a:pPr>
              <a:defRPr/>
            </a:pPr>
            <a:fld id="{9FC68008-3DC7-441C-AD91-3FA4FC49AB5F}" type="slidenum">
              <a:rPr lang="it-IT" smtClean="0"/>
              <a:pPr>
                <a:defRPr/>
              </a:pPr>
              <a:t>1</a:t>
            </a:fld>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340973"/>
          </a:xfrm>
        </p:spPr>
        <p:txBody>
          <a:bodyPr/>
          <a:lstStyle/>
          <a:p>
            <a:r>
              <a:rPr lang="it-IT" sz="2000" b="1" dirty="0" smtClean="0">
                <a:solidFill>
                  <a:srgbClr val="FF0000"/>
                </a:solidFill>
                <a:latin typeface="Times New Roman" panose="02020603050405020304" pitchFamily="18" charset="0"/>
                <a:cs typeface="Times New Roman" panose="02020603050405020304" pitchFamily="18" charset="0"/>
              </a:rPr>
              <a:t>La diacronica evoluzione del mondo vegetale</a:t>
            </a:r>
            <a:endParaRPr lang="it-IT" sz="2000" b="1" dirty="0">
              <a:solidFill>
                <a:srgbClr val="FF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4" y="6453336"/>
            <a:ext cx="5912296" cy="360040"/>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10</a:t>
            </a:fld>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324348"/>
            <a:ext cx="3106452" cy="1867772"/>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454" y="24938"/>
            <a:ext cx="3081629" cy="2054418"/>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1" y="4484448"/>
            <a:ext cx="3106452" cy="1833189"/>
          </a:xfrm>
          <a:prstGeom prst="rect">
            <a:avLst/>
          </a:prstGeom>
        </p:spPr>
      </p:pic>
      <p:sp>
        <p:nvSpPr>
          <p:cNvPr id="13" name="Rettangolo 12"/>
          <p:cNvSpPr/>
          <p:nvPr/>
        </p:nvSpPr>
        <p:spPr>
          <a:xfrm>
            <a:off x="0" y="476672"/>
            <a:ext cx="6019800" cy="6340197"/>
          </a:xfrm>
          <a:prstGeom prst="rect">
            <a:avLst/>
          </a:prstGeom>
        </p:spPr>
        <p:txBody>
          <a:bodyPr wrap="square">
            <a:spAutoFit/>
          </a:bodyPr>
          <a:lstStyle/>
          <a:p>
            <a:pPr algn="just"/>
            <a:r>
              <a:rPr lang="it-IT" sz="1400" dirty="0" smtClean="0"/>
              <a:t>Organismi unicellulari, organismi multicellulari, altre regni precedenti e poi coesistenti (prima con le piante, poi anche con gli animali, tutto in evoluzione)…</a:t>
            </a:r>
          </a:p>
          <a:p>
            <a:pPr algn="just"/>
            <a:r>
              <a:rPr lang="it-IT" sz="1400" dirty="0" smtClean="0"/>
              <a:t>Fino a circa 500 milioni di anni fa non c’erano piante. Le </a:t>
            </a:r>
            <a:r>
              <a:rPr lang="it-IT" sz="1400" dirty="0">
                <a:solidFill>
                  <a:srgbClr val="FF0000"/>
                </a:solidFill>
              </a:rPr>
              <a:t>alghe verdi </a:t>
            </a:r>
            <a:r>
              <a:rPr lang="it-IT" sz="1400" dirty="0"/>
              <a:t>erano </a:t>
            </a:r>
            <a:r>
              <a:rPr lang="it-IT" sz="1400" dirty="0" smtClean="0"/>
              <a:t>comuni </a:t>
            </a:r>
            <a:r>
              <a:rPr lang="it-IT" sz="1400" dirty="0"/>
              <a:t>nel Tardo Cambriano e nell'Ordoviciano e </a:t>
            </a:r>
            <a:r>
              <a:rPr lang="it-IT" sz="1400" dirty="0" smtClean="0"/>
              <a:t>dalla </a:t>
            </a:r>
            <a:r>
              <a:rPr lang="it-IT" sz="1400" dirty="0"/>
              <a:t>loro evoluzione ebbero origine le </a:t>
            </a:r>
            <a:r>
              <a:rPr lang="it-IT" sz="1400" dirty="0" smtClean="0"/>
              <a:t>piante terrestri, dapprima </a:t>
            </a:r>
            <a:r>
              <a:rPr lang="it-IT" sz="1400" dirty="0"/>
              <a:t>come </a:t>
            </a:r>
            <a:r>
              <a:rPr lang="it-IT" sz="1400" dirty="0" smtClean="0"/>
              <a:t>muschi. Le </a:t>
            </a:r>
            <a:r>
              <a:rPr lang="it-IT" sz="1400" dirty="0"/>
              <a:t>prime forme di </a:t>
            </a:r>
            <a:r>
              <a:rPr lang="it-IT" sz="1400" dirty="0">
                <a:solidFill>
                  <a:srgbClr val="FF0000"/>
                </a:solidFill>
              </a:rPr>
              <a:t>funghi terrestri </a:t>
            </a:r>
            <a:r>
              <a:rPr lang="it-IT" sz="1400" dirty="0" smtClean="0"/>
              <a:t>hanno </a:t>
            </a:r>
            <a:r>
              <a:rPr lang="it-IT" sz="1400" dirty="0"/>
              <a:t>giocato un ruolo </a:t>
            </a:r>
            <a:r>
              <a:rPr lang="it-IT" sz="1400" dirty="0" smtClean="0"/>
              <a:t>nella </a:t>
            </a:r>
            <a:r>
              <a:rPr lang="it-IT" sz="1400" dirty="0"/>
              <a:t>colonizzazione </a:t>
            </a:r>
            <a:r>
              <a:rPr lang="it-IT" sz="1400" dirty="0" smtClean="0"/>
              <a:t>attraverso </a:t>
            </a:r>
            <a:r>
              <a:rPr lang="it-IT" sz="1400" dirty="0"/>
              <a:t>la simbiosi micorrizica, che mette i nutrienti del terreno a disposizione delle cellule vegetali. </a:t>
            </a:r>
            <a:r>
              <a:rPr lang="it-IT" sz="1400" dirty="0" smtClean="0"/>
              <a:t>Circa </a:t>
            </a:r>
            <a:r>
              <a:rPr lang="it-IT" sz="1400" dirty="0"/>
              <a:t>460 milioni di anni </a:t>
            </a:r>
            <a:r>
              <a:rPr lang="it-IT" sz="1400" dirty="0" smtClean="0"/>
              <a:t>fa la </a:t>
            </a:r>
            <a:r>
              <a:rPr lang="it-IT" sz="1400" dirty="0"/>
              <a:t>flora terrestre doveva consistere essenzialmente di </a:t>
            </a:r>
            <a:r>
              <a:rPr lang="it-IT" sz="1400" dirty="0">
                <a:solidFill>
                  <a:srgbClr val="FF0000"/>
                </a:solidFill>
              </a:rPr>
              <a:t>briofite </a:t>
            </a:r>
            <a:r>
              <a:rPr lang="it-IT" sz="1400" dirty="0"/>
              <a:t>non vascolari</a:t>
            </a:r>
            <a:r>
              <a:rPr lang="it-IT" sz="1400" dirty="0" smtClean="0"/>
              <a:t>. </a:t>
            </a:r>
          </a:p>
          <a:p>
            <a:pPr algn="just"/>
            <a:r>
              <a:rPr lang="it-IT" sz="1400" dirty="0" smtClean="0"/>
              <a:t>Poi continua una </a:t>
            </a:r>
            <a:r>
              <a:rPr lang="it-IT" sz="1400" i="1" dirty="0" smtClean="0"/>
              <a:t>lenta lunga complessa evoluzione</a:t>
            </a:r>
            <a:r>
              <a:rPr lang="it-IT" sz="1400" dirty="0" smtClean="0"/>
              <a:t>, caratteristiche permanenti (che non significano lineare e scontata); Cruciale (anche per i successivi animali) è la </a:t>
            </a:r>
            <a:r>
              <a:rPr lang="it-IT" sz="1400" b="1" dirty="0" smtClean="0"/>
              <a:t>fotosintesi delle piante</a:t>
            </a:r>
            <a:r>
              <a:rPr lang="it-IT" sz="1400" dirty="0" smtClean="0"/>
              <a:t>, </a:t>
            </a:r>
            <a:r>
              <a:rPr lang="it-IT" sz="1400" dirty="0"/>
              <a:t>ovvero assorbire energia </a:t>
            </a:r>
            <a:r>
              <a:rPr lang="it-IT" sz="1400" dirty="0" smtClean="0"/>
              <a:t>solare </a:t>
            </a:r>
            <a:r>
              <a:rPr lang="it-IT" sz="1400" dirty="0"/>
              <a:t>e trasformarla in energia chimica! L</a:t>
            </a:r>
            <a:r>
              <a:rPr lang="it-IT" sz="1400" dirty="0" smtClean="0"/>
              <a:t>a </a:t>
            </a:r>
            <a:r>
              <a:rPr lang="it-IT" sz="1400" dirty="0" err="1">
                <a:solidFill>
                  <a:srgbClr val="FF0000"/>
                </a:solidFill>
              </a:rPr>
              <a:t>cooksonia</a:t>
            </a:r>
            <a:r>
              <a:rPr lang="it-IT" sz="1400" dirty="0"/>
              <a:t> (gen. </a:t>
            </a:r>
            <a:r>
              <a:rPr lang="it-IT" sz="1400" dirty="0" err="1"/>
              <a:t>Cooksonia</a:t>
            </a:r>
            <a:r>
              <a:rPr lang="it-IT" sz="1400" dirty="0"/>
              <a:t>) è la più antica pianta </a:t>
            </a:r>
            <a:r>
              <a:rPr lang="it-IT" sz="1400" dirty="0" smtClean="0"/>
              <a:t>terrestre; invariabilmente per ora </a:t>
            </a:r>
            <a:r>
              <a:rPr lang="it-IT" sz="1400" dirty="0"/>
              <a:t>senza </a:t>
            </a:r>
            <a:r>
              <a:rPr lang="it-IT" sz="1400" dirty="0" smtClean="0"/>
              <a:t>che i fusti si differenzino con radici profonde (forse appena superficiali), con stelo </a:t>
            </a:r>
            <a:r>
              <a:rPr lang="it-IT" sz="1400" dirty="0"/>
              <a:t>o </a:t>
            </a:r>
            <a:r>
              <a:rPr lang="it-IT" sz="1400" dirty="0" smtClean="0"/>
              <a:t>con foglie e, soprattutto </a:t>
            </a:r>
            <a:r>
              <a:rPr lang="it-IT" sz="1400" dirty="0"/>
              <a:t>senza che ci siano </a:t>
            </a:r>
            <a:r>
              <a:rPr lang="it-IT" sz="1400" dirty="0" smtClean="0"/>
              <a:t>animali in giro. Le crittogame </a:t>
            </a:r>
            <a:r>
              <a:rPr lang="it-IT" sz="1400" dirty="0"/>
              <a:t>vascolari </a:t>
            </a:r>
            <a:r>
              <a:rPr lang="it-IT" sz="1400" dirty="0" smtClean="0"/>
              <a:t>(grande </a:t>
            </a:r>
            <a:r>
              <a:rPr lang="it-IT" sz="1400" dirty="0"/>
              <a:t>famiglia </a:t>
            </a:r>
            <a:r>
              <a:rPr lang="it-IT" sz="1400" dirty="0" smtClean="0"/>
              <a:t>di </a:t>
            </a:r>
            <a:r>
              <a:rPr lang="it-IT" sz="1400" dirty="0"/>
              <a:t>felci), </a:t>
            </a:r>
            <a:r>
              <a:rPr lang="it-IT" sz="1400" dirty="0" smtClean="0"/>
              <a:t>comprendono anche le </a:t>
            </a:r>
            <a:r>
              <a:rPr lang="it-IT" sz="1400" dirty="0" err="1" smtClean="0"/>
              <a:t>lepidodendrali</a:t>
            </a:r>
            <a:r>
              <a:rPr lang="it-IT" sz="1400" dirty="0" smtClean="0"/>
              <a:t> (alberi giganteschi), una biodiversità via via più ricca. con forti diversificazioni connesse a climi differenti.</a:t>
            </a:r>
          </a:p>
          <a:p>
            <a:pPr algn="just"/>
            <a:r>
              <a:rPr lang="it-IT" sz="1400" dirty="0" smtClean="0"/>
              <a:t>Centinaia di milioni di anni dopo le prime piante appaiono le </a:t>
            </a:r>
            <a:r>
              <a:rPr lang="it-IT" sz="1400" i="1" dirty="0" smtClean="0"/>
              <a:t>prime angiosperme, </a:t>
            </a:r>
            <a:r>
              <a:rPr lang="it-IT" sz="1400" dirty="0" smtClean="0">
                <a:solidFill>
                  <a:srgbClr val="FF0000"/>
                </a:solidFill>
              </a:rPr>
              <a:t>piante da fiore, </a:t>
            </a:r>
            <a:r>
              <a:rPr lang="it-IT" sz="1400" dirty="0" smtClean="0"/>
              <a:t>originate da gruppi</a:t>
            </a:r>
            <a:r>
              <a:rPr lang="it-IT" sz="1400" dirty="0"/>
              <a:t>,</a:t>
            </a:r>
            <a:r>
              <a:rPr lang="it-IT" sz="1400" dirty="0" smtClean="0"/>
              <a:t> ora estinti, di piante da seme, che </a:t>
            </a:r>
            <a:r>
              <a:rPr lang="it-IT" sz="1400" dirty="0"/>
              <a:t>avevano </a:t>
            </a:r>
            <a:r>
              <a:rPr lang="it-IT" sz="1400" dirty="0" smtClean="0"/>
              <a:t>evoluto la protezione dei </a:t>
            </a:r>
            <a:r>
              <a:rPr lang="it-IT" sz="1400" dirty="0"/>
              <a:t>propri ovuli </a:t>
            </a:r>
            <a:r>
              <a:rPr lang="it-IT" sz="1400" dirty="0" smtClean="0"/>
              <a:t>(divengono </a:t>
            </a:r>
            <a:r>
              <a:rPr lang="it-IT" sz="1400" dirty="0"/>
              <a:t>semi dopo la fertilizzazione) all'interno di ovari </a:t>
            </a:r>
            <a:r>
              <a:rPr lang="it-IT" sz="1400" dirty="0" smtClean="0"/>
              <a:t>(divengono </a:t>
            </a:r>
            <a:r>
              <a:rPr lang="it-IT" sz="1400" dirty="0"/>
              <a:t>frutti). S</a:t>
            </a:r>
            <a:r>
              <a:rPr lang="it-IT" sz="1400" dirty="0" smtClean="0"/>
              <a:t>ono comparse poi tipi </a:t>
            </a:r>
            <a:r>
              <a:rPr lang="it-IT" sz="1400" dirty="0"/>
              <a:t>di </a:t>
            </a:r>
            <a:r>
              <a:rPr lang="it-IT" sz="1400" dirty="0" smtClean="0">
                <a:solidFill>
                  <a:srgbClr val="FF0000"/>
                </a:solidFill>
              </a:rPr>
              <a:t>foglie</a:t>
            </a:r>
            <a:r>
              <a:rPr lang="it-IT" sz="1400" dirty="0" smtClean="0"/>
              <a:t>, “</a:t>
            </a:r>
            <a:r>
              <a:rPr lang="it-IT" sz="1400" dirty="0"/>
              <a:t>richiamo” </a:t>
            </a:r>
            <a:r>
              <a:rPr lang="it-IT" sz="1400" dirty="0" smtClean="0"/>
              <a:t>per i sopraggiunti animali </a:t>
            </a:r>
            <a:r>
              <a:rPr lang="it-IT" sz="1400" dirty="0"/>
              <a:t>(prevalentemente insetti): i futuri fiori. </a:t>
            </a:r>
            <a:r>
              <a:rPr lang="it-IT" sz="1400" dirty="0" smtClean="0"/>
              <a:t>Emerse la complessa co-evoluzione, fino alla </a:t>
            </a:r>
            <a:r>
              <a:rPr lang="it-IT" sz="1400" dirty="0"/>
              <a:t>diversificazione delle angiosperme nella straordinaria varietà di forme </a:t>
            </a:r>
            <a:r>
              <a:rPr lang="it-IT" sz="1400" dirty="0" smtClean="0"/>
              <a:t>attuali. </a:t>
            </a:r>
            <a:r>
              <a:rPr lang="it-IT" sz="1400" dirty="0"/>
              <a:t>Oggi 9 piante su 10 sono da fiore: sono circa 300 mila, </a:t>
            </a:r>
            <a:r>
              <a:rPr lang="it-IT" sz="1400" dirty="0" smtClean="0"/>
              <a:t>mentre «poche» sono rimaste le </a:t>
            </a:r>
            <a:r>
              <a:rPr lang="it-IT" sz="1400" i="1" dirty="0" smtClean="0"/>
              <a:t>gimnosperme</a:t>
            </a:r>
            <a:r>
              <a:rPr lang="it-IT" sz="1400" dirty="0"/>
              <a:t>, </a:t>
            </a:r>
            <a:r>
              <a:rPr lang="it-IT" sz="1400" dirty="0" smtClean="0"/>
              <a:t>le </a:t>
            </a:r>
            <a:r>
              <a:rPr lang="it-IT" sz="1400" dirty="0"/>
              <a:t>più antiche conifere </a:t>
            </a:r>
            <a:r>
              <a:rPr lang="it-IT" sz="1400" dirty="0" smtClean="0"/>
              <a:t>(semi </a:t>
            </a:r>
            <a:r>
              <a:rPr lang="it-IT" sz="1400" dirty="0"/>
              <a:t>nudi, non protetti da un ovario). Come </a:t>
            </a:r>
            <a:r>
              <a:rPr lang="it-IT" sz="1400" dirty="0" smtClean="0"/>
              <a:t>accadde è </a:t>
            </a:r>
            <a:r>
              <a:rPr lang="it-IT" sz="1400" dirty="0"/>
              <a:t>dilemma che tormentava </a:t>
            </a:r>
            <a:r>
              <a:rPr lang="it-IT" sz="1400" dirty="0" smtClean="0"/>
              <a:t>Darwin</a:t>
            </a:r>
            <a:r>
              <a:rPr lang="it-IT" sz="1400" dirty="0"/>
              <a:t>, </a:t>
            </a:r>
            <a:r>
              <a:rPr lang="it-IT" sz="1400" dirty="0" smtClean="0"/>
              <a:t>le </a:t>
            </a:r>
            <a:r>
              <a:rPr lang="it-IT" sz="1400" dirty="0"/>
              <a:t>delicate strutture dei petali raramente si </a:t>
            </a:r>
            <a:r>
              <a:rPr lang="it-IT" sz="1400" dirty="0" smtClean="0"/>
              <a:t>conservano.</a:t>
            </a:r>
          </a:p>
        </p:txBody>
      </p:sp>
    </p:spTree>
    <p:extLst>
      <p:ext uri="{BB962C8B-B14F-4D97-AF65-F5344CB8AC3E}">
        <p14:creationId xmlns:p14="http://schemas.microsoft.com/office/powerpoint/2010/main" val="349680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80124"/>
          </a:xfrm>
        </p:spPr>
        <p:txBody>
          <a:bodyPr/>
          <a:lstStyle/>
          <a:p>
            <a:r>
              <a:rPr lang="it-IT" sz="3200" b="1" dirty="0" smtClean="0">
                <a:solidFill>
                  <a:schemeClr val="tx1"/>
                </a:solidFill>
                <a:latin typeface="Times New Roman" panose="02020603050405020304" pitchFamily="18" charset="0"/>
                <a:cs typeface="Times New Roman" panose="02020603050405020304" pitchFamily="18" charset="0"/>
              </a:rPr>
              <a:t>Comunque, anche </a:t>
            </a:r>
            <a:r>
              <a:rPr lang="it-IT" sz="3200" b="1" dirty="0" smtClean="0">
                <a:solidFill>
                  <a:srgbClr val="FF0000"/>
                </a:solidFill>
                <a:latin typeface="Times New Roman" panose="02020603050405020304" pitchFamily="18" charset="0"/>
                <a:cs typeface="Times New Roman" panose="02020603050405020304" pitchFamily="18" charset="0"/>
              </a:rPr>
              <a:t>le piante migrano </a:t>
            </a:r>
            <a:r>
              <a:rPr lang="it-IT" sz="3200" b="1" dirty="0" smtClean="0">
                <a:solidFill>
                  <a:schemeClr val="tx1"/>
                </a:solidFill>
                <a:latin typeface="Times New Roman" panose="02020603050405020304" pitchFamily="18" charset="0"/>
                <a:cs typeface="Times New Roman" panose="02020603050405020304" pitchFamily="18" charset="0"/>
              </a:rPr>
              <a:t>e hanno in vario modo sempre migrato </a:t>
            </a:r>
            <a:r>
              <a:rPr lang="it-IT" sz="1600" b="1" dirty="0" smtClean="0">
                <a:solidFill>
                  <a:schemeClr val="tx1"/>
                </a:solidFill>
                <a:latin typeface="Times New Roman" panose="02020603050405020304" pitchFamily="18" charset="0"/>
                <a:cs typeface="Times New Roman" panose="02020603050405020304" pitchFamily="18" charset="0"/>
              </a:rPr>
              <a:t>(Darwin lo aveva colto e sperimentato)</a:t>
            </a:r>
            <a:endParaRPr lang="it-IT" sz="1400" b="1" dirty="0">
              <a:solidFill>
                <a:schemeClr val="tx1"/>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8" y="884273"/>
            <a:ext cx="4716015" cy="2952328"/>
          </a:xfrm>
        </p:spPr>
      </p:pic>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11</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411" y="884273"/>
            <a:ext cx="4746212" cy="2952328"/>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840749"/>
            <a:ext cx="3839093" cy="2284745"/>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8040" y="4153661"/>
            <a:ext cx="3812991" cy="2383120"/>
          </a:xfrm>
          <a:prstGeom prst="rect">
            <a:avLst/>
          </a:prstGeom>
        </p:spPr>
      </p:pic>
    </p:spTree>
    <p:extLst>
      <p:ext uri="{BB962C8B-B14F-4D97-AF65-F5344CB8AC3E}">
        <p14:creationId xmlns:p14="http://schemas.microsoft.com/office/powerpoint/2010/main" val="229757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p:spPr>
        <p:txBody>
          <a:bodyPr/>
          <a:lstStyle/>
          <a:p>
            <a:r>
              <a:rPr lang="it-IT" sz="3200" b="1" dirty="0" smtClean="0">
                <a:latin typeface="Times New Roman" panose="02020603050405020304" pitchFamily="18" charset="0"/>
                <a:cs typeface="Times New Roman" panose="02020603050405020304" pitchFamily="18" charset="0"/>
              </a:rPr>
              <a:t>Vedete in quanti modi differenti, pur essendo </a:t>
            </a:r>
            <a:r>
              <a:rPr lang="it-IT" sz="3200" b="1" dirty="0" smtClean="0">
                <a:solidFill>
                  <a:srgbClr val="FF0000"/>
                </a:solidFill>
                <a:latin typeface="Times New Roman" panose="02020603050405020304" pitchFamily="18" charset="0"/>
                <a:cs typeface="Times New Roman" panose="02020603050405020304" pitchFamily="18" charset="0"/>
              </a:rPr>
              <a:t>sessili</a:t>
            </a:r>
            <a:endParaRPr lang="it-IT" sz="1400" b="1" dirty="0">
              <a:solidFill>
                <a:srgbClr val="FF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12</a:t>
            </a:fld>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839"/>
            <a:ext cx="5076056" cy="3157503"/>
          </a:xfrm>
          <a:prstGeom prst="rect">
            <a:avLst/>
          </a:prstGeom>
        </p:spPr>
      </p:pic>
      <p:graphicFrame>
        <p:nvGraphicFramePr>
          <p:cNvPr id="11" name="Segnaposto contenuto 10"/>
          <p:cNvGraphicFramePr>
            <a:graphicFrameLocks noGrp="1"/>
          </p:cNvGraphicFramePr>
          <p:nvPr>
            <p:ph idx="1"/>
            <p:extLst>
              <p:ext uri="{D42A27DB-BD31-4B8C-83A1-F6EECF244321}">
                <p14:modId xmlns:p14="http://schemas.microsoft.com/office/powerpoint/2010/main" val="725888177"/>
              </p:ext>
            </p:extLst>
          </p:nvPr>
        </p:nvGraphicFramePr>
        <p:xfrm>
          <a:off x="5076056" y="948753"/>
          <a:ext cx="4067944" cy="5504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88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68572"/>
          </a:xfrm>
        </p:spPr>
        <p:txBody>
          <a:bodyPr/>
          <a:lstStyle/>
          <a:p>
            <a:r>
              <a:rPr lang="it-IT" sz="3600" dirty="0" smtClean="0">
                <a:solidFill>
                  <a:srgbClr val="FF0000"/>
                </a:solidFill>
                <a:latin typeface="Times New Roman" panose="02020603050405020304" pitchFamily="18" charset="0"/>
                <a:cs typeface="Times New Roman" panose="02020603050405020304" pitchFamily="18" charset="0"/>
              </a:rPr>
              <a:t>Non ogni movimento è migrazione, sia chiaro!</a:t>
            </a:r>
            <a:endParaRPr lang="it-IT" sz="3600"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568572"/>
            <a:ext cx="9144000" cy="5956771"/>
          </a:xfrm>
        </p:spPr>
        <p:txBody>
          <a:bodyPr/>
          <a:lstStyle/>
          <a:p>
            <a:pPr algn="just"/>
            <a:r>
              <a:rPr lang="it-IT" sz="2400" dirty="0" smtClean="0">
                <a:latin typeface="Times New Roman" panose="02020603050405020304" pitchFamily="18" charset="0"/>
                <a:cs typeface="Times New Roman" panose="02020603050405020304" pitchFamily="18" charset="0"/>
              </a:rPr>
              <a:t>Migrazione non è </a:t>
            </a:r>
            <a:r>
              <a:rPr lang="it-IT" sz="2400" dirty="0" err="1" smtClean="0">
                <a:latin typeface="Times New Roman" panose="02020603050405020304" pitchFamily="18" charset="0"/>
                <a:cs typeface="Times New Roman" panose="02020603050405020304" pitchFamily="18" charset="0"/>
              </a:rPr>
              <a:t>uon</a:t>
            </a:r>
            <a:r>
              <a:rPr lang="it-IT" sz="2400" dirty="0" smtClean="0">
                <a:latin typeface="Times New Roman" panose="02020603050405020304" pitchFamily="18" charset="0"/>
                <a:cs typeface="Times New Roman" panose="02020603050405020304" pitchFamily="18" charset="0"/>
              </a:rPr>
              <a:t> un semplice movimento ma un cambio di </a:t>
            </a:r>
            <a:r>
              <a:rPr lang="it-IT" sz="2400" dirty="0" smtClean="0">
                <a:solidFill>
                  <a:srgbClr val="FF0000"/>
                </a:solidFill>
                <a:latin typeface="Times New Roman" panose="02020603050405020304" pitchFamily="18" charset="0"/>
                <a:cs typeface="Times New Roman" panose="02020603050405020304" pitchFamily="18" charset="0"/>
              </a:rPr>
              <a:t>areale</a:t>
            </a:r>
            <a:r>
              <a:rPr lang="it-IT" sz="2400" dirty="0" smtClean="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residenza</a:t>
            </a:r>
            <a:r>
              <a:rPr lang="it-IT" sz="2400" dirty="0" smtClean="0">
                <a:latin typeface="Times New Roman" panose="02020603050405020304" pitchFamily="18" charset="0"/>
                <a:cs typeface="Times New Roman" panose="02020603050405020304" pitchFamily="18" charset="0"/>
              </a:rPr>
              <a:t>).</a:t>
            </a:r>
          </a:p>
          <a:p>
            <a:pPr algn="just"/>
            <a:r>
              <a:rPr lang="it-IT" sz="2400" dirty="0" smtClean="0">
                <a:latin typeface="Times New Roman" panose="02020603050405020304" pitchFamily="18" charset="0"/>
                <a:cs typeface="Times New Roman" panose="02020603050405020304" pitchFamily="18" charset="0"/>
              </a:rPr>
              <a:t>L’areale (habitat) di una specie vivente (e dei relativi singoli individui) coincide spesso con l’intero </a:t>
            </a:r>
            <a:r>
              <a:rPr lang="it-IT" sz="2400" dirty="0" smtClean="0">
                <a:solidFill>
                  <a:srgbClr val="FF0000"/>
                </a:solidFill>
                <a:latin typeface="Times New Roman" panose="02020603050405020304" pitchFamily="18" charset="0"/>
                <a:cs typeface="Times New Roman" panose="02020603050405020304" pitchFamily="18" charset="0"/>
              </a:rPr>
              <a:t>ecosistema</a:t>
            </a:r>
            <a:r>
              <a:rPr lang="it-IT" sz="2400" dirty="0" smtClean="0">
                <a:latin typeface="Times New Roman" panose="02020603050405020304" pitchFamily="18" charset="0"/>
                <a:cs typeface="Times New Roman" panose="02020603050405020304" pitchFamily="18" charset="0"/>
              </a:rPr>
              <a:t> biologico in cui si trova (evitiamo troppi distinguo qui).</a:t>
            </a:r>
          </a:p>
          <a:p>
            <a:pPr algn="just"/>
            <a:r>
              <a:rPr lang="it-IT" sz="2400" dirty="0" smtClean="0">
                <a:latin typeface="Times New Roman" panose="02020603050405020304" pitchFamily="18" charset="0"/>
                <a:cs typeface="Times New Roman" panose="02020603050405020304" pitchFamily="18" charset="0"/>
              </a:rPr>
              <a:t>Il movimento è verso un «</a:t>
            </a:r>
            <a:r>
              <a:rPr lang="it-IT" sz="2400" dirty="0" smtClean="0">
                <a:solidFill>
                  <a:srgbClr val="FF0000"/>
                </a:solidFill>
                <a:latin typeface="Times New Roman" panose="02020603050405020304" pitchFamily="18" charset="0"/>
                <a:cs typeface="Times New Roman" panose="02020603050405020304" pitchFamily="18" charset="0"/>
              </a:rPr>
              <a:t>altrove</a:t>
            </a:r>
            <a:r>
              <a:rPr lang="it-IT" sz="2400" dirty="0" smtClean="0">
                <a:latin typeface="Times New Roman" panose="02020603050405020304" pitchFamily="18" charset="0"/>
                <a:cs typeface="Times New Roman" panose="02020603050405020304" pitchFamily="18" charset="0"/>
              </a:rPr>
              <a:t>», un differente areale, habitat, ecosistema, una differente «residenza» se ci siamo anche noi.</a:t>
            </a:r>
          </a:p>
          <a:p>
            <a:pPr algn="just"/>
            <a:r>
              <a:rPr lang="it-IT" sz="2000" dirty="0" smtClean="0">
                <a:latin typeface="Times New Roman" panose="02020603050405020304" pitchFamily="18" charset="0"/>
                <a:cs typeface="Times New Roman" panose="02020603050405020304" pitchFamily="18" charset="0"/>
              </a:rPr>
              <a:t>(Ovviamente, vi può essere cambiamento di ecosistema anche restando nello stesso posto, se cambia </a:t>
            </a:r>
            <a:r>
              <a:rPr lang="it-IT" sz="2000" dirty="0" smtClean="0">
                <a:solidFill>
                  <a:srgbClr val="FF0000"/>
                </a:solidFill>
                <a:latin typeface="Times New Roman" panose="02020603050405020304" pitchFamily="18" charset="0"/>
                <a:cs typeface="Times New Roman" panose="02020603050405020304" pitchFamily="18" charset="0"/>
              </a:rPr>
              <a:t>il clima </a:t>
            </a:r>
            <a:r>
              <a:rPr lang="it-IT" sz="2000" dirty="0" smtClean="0">
                <a:latin typeface="Times New Roman" panose="02020603050405020304" pitchFamily="18" charset="0"/>
                <a:cs typeface="Times New Roman" panose="02020603050405020304" pitchFamily="18" charset="0"/>
              </a:rPr>
              <a:t>per esempio, in quel caso non vi è migrazione ma bisogna comunque cambiare, adattarsi.)</a:t>
            </a:r>
          </a:p>
          <a:p>
            <a:pPr algn="just"/>
            <a:r>
              <a:rPr lang="it-IT" sz="2400" dirty="0" smtClean="0">
                <a:latin typeface="Times New Roman" panose="02020603050405020304" pitchFamily="18" charset="0"/>
                <a:cs typeface="Times New Roman" panose="02020603050405020304" pitchFamily="18" charset="0"/>
              </a:rPr>
              <a:t>Movimenti e </a:t>
            </a:r>
            <a:r>
              <a:rPr lang="it-IT" sz="2400" dirty="0" smtClean="0">
                <a:solidFill>
                  <a:srgbClr val="FF0000"/>
                </a:solidFill>
                <a:latin typeface="Times New Roman" panose="02020603050405020304" pitchFamily="18" charset="0"/>
                <a:cs typeface="Times New Roman" panose="02020603050405020304" pitchFamily="18" charset="0"/>
              </a:rPr>
              <a:t>fenomeni propriamente migratori </a:t>
            </a:r>
            <a:r>
              <a:rPr lang="it-IT" sz="2400" dirty="0" smtClean="0">
                <a:latin typeface="Times New Roman" panose="02020603050405020304" pitchFamily="18" charset="0"/>
                <a:cs typeface="Times New Roman" panose="02020603050405020304" pitchFamily="18" charset="0"/>
              </a:rPr>
              <a:t>dipendono dai differenti regni della vita biologica, dalle specie, dagli individui.</a:t>
            </a:r>
          </a:p>
          <a:p>
            <a:pPr algn="just"/>
            <a:r>
              <a:rPr lang="it-IT" sz="2400" dirty="0" smtClean="0">
                <a:latin typeface="Times New Roman" panose="02020603050405020304" pitchFamily="18" charset="0"/>
                <a:cs typeface="Times New Roman" panose="02020603050405020304" pitchFamily="18" charset="0"/>
              </a:rPr>
              <a:t>Il </a:t>
            </a:r>
            <a:r>
              <a:rPr lang="it-IT" sz="2400" dirty="0" smtClean="0">
                <a:solidFill>
                  <a:srgbClr val="FF0000"/>
                </a:solidFill>
                <a:latin typeface="Times New Roman" panose="02020603050405020304" pitchFamily="18" charset="0"/>
                <a:cs typeface="Times New Roman" panose="02020603050405020304" pitchFamily="18" charset="0"/>
              </a:rPr>
              <a:t>regno vegetale </a:t>
            </a:r>
            <a:r>
              <a:rPr lang="it-IT" sz="2400" dirty="0" smtClean="0">
                <a:latin typeface="Times New Roman" panose="02020603050405020304" pitchFamily="18" charset="0"/>
                <a:cs typeface="Times New Roman" panose="02020603050405020304" pitchFamily="18" charset="0"/>
              </a:rPr>
              <a:t>è sostanzialmente sessile, radicato su un suolo, tuttavia nasce, cresce, si riproduce; si adatta, percepisce, sente; vive spesso in collettività, migra (anche con propri movimenti «attivi»). </a:t>
            </a:r>
          </a:p>
          <a:p>
            <a:pPr algn="just"/>
            <a:endParaRPr lang="it-IT" dirty="0" smtClean="0">
              <a:latin typeface="Times New Roman" panose="02020603050405020304" pitchFamily="18" charset="0"/>
              <a:cs typeface="Times New Roman" panose="02020603050405020304" pitchFamily="18" charset="0"/>
            </a:endParaRPr>
          </a:p>
          <a:p>
            <a:pPr algn="just"/>
            <a:endParaRPr lang="it-IT" dirty="0" smtClean="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0" y="6525344"/>
            <a:ext cx="4427984" cy="288032"/>
          </a:xfrm>
        </p:spPr>
        <p:txBody>
          <a:bodyPr/>
          <a:lstStyle/>
          <a:p>
            <a:pPr>
              <a:defRPr/>
            </a:pPr>
            <a:r>
              <a:rPr lang="it-IT" dirty="0" smtClean="0"/>
              <a:t>    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13</a:t>
            </a:fld>
            <a:endParaRPr lang="it-IT"/>
          </a:p>
        </p:txBody>
      </p:sp>
    </p:spTree>
    <p:extLst>
      <p:ext uri="{BB962C8B-B14F-4D97-AF65-F5344CB8AC3E}">
        <p14:creationId xmlns:p14="http://schemas.microsoft.com/office/powerpoint/2010/main" val="85516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68572"/>
          </a:xfrm>
        </p:spPr>
        <p:txBody>
          <a:bodyPr/>
          <a:lstStyle/>
          <a:p>
            <a:r>
              <a:rPr lang="it-IT" sz="3600" b="1" dirty="0" smtClean="0">
                <a:solidFill>
                  <a:srgbClr val="FF0000"/>
                </a:solidFill>
                <a:latin typeface="Times New Roman" panose="02020603050405020304" pitchFamily="18" charset="0"/>
                <a:cs typeface="Times New Roman" panose="02020603050405020304" pitchFamily="18" charset="0"/>
              </a:rPr>
              <a:t>Le migrazioni del mondo vegetale. </a:t>
            </a:r>
            <a:r>
              <a:rPr lang="it-IT" sz="3600" dirty="0" smtClean="0">
                <a:solidFill>
                  <a:schemeClr val="tx1"/>
                </a:solidFill>
                <a:latin typeface="Times New Roman" panose="02020603050405020304" pitchFamily="18" charset="0"/>
                <a:cs typeface="Times New Roman" panose="02020603050405020304" pitchFamily="18" charset="0"/>
              </a:rPr>
              <a:t>Sss!</a:t>
            </a:r>
            <a:endParaRPr lang="it-IT" sz="3600"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568572"/>
            <a:ext cx="9144000" cy="6100788"/>
          </a:xfrm>
        </p:spPr>
        <p:txBody>
          <a:bodyPr/>
          <a:lstStyle/>
          <a:p>
            <a:pPr algn="just"/>
            <a:r>
              <a:rPr lang="it-IT" sz="2000" dirty="0" smtClean="0">
                <a:latin typeface="Times New Roman" panose="02020603050405020304" pitchFamily="18" charset="0"/>
                <a:cs typeface="Times New Roman" panose="02020603050405020304" pitchFamily="18" charset="0"/>
              </a:rPr>
              <a:t>Tutte </a:t>
            </a:r>
            <a:r>
              <a:rPr lang="it-IT" sz="2000" dirty="0">
                <a:latin typeface="Times New Roman" panose="02020603050405020304" pitchFamily="18" charset="0"/>
                <a:cs typeface="Times New Roman" panose="02020603050405020304" pitchFamily="18" charset="0"/>
              </a:rPr>
              <a:t>le specie vegetali (e anche alcune, poche, specie animali) sono </a:t>
            </a:r>
            <a:r>
              <a:rPr lang="it-IT" sz="2000" dirty="0">
                <a:solidFill>
                  <a:srgbClr val="FF0000"/>
                </a:solidFill>
                <a:latin typeface="Times New Roman" panose="02020603050405020304" pitchFamily="18" charset="0"/>
                <a:cs typeface="Times New Roman" panose="02020603050405020304" pitchFamily="18" charset="0"/>
              </a:rPr>
              <a:t>sessili</a:t>
            </a:r>
            <a:r>
              <a:rPr lang="it-IT" sz="2000" dirty="0">
                <a:latin typeface="Times New Roman" panose="02020603050405020304" pitchFamily="18" charset="0"/>
                <a:cs typeface="Times New Roman" panose="02020603050405020304" pitchFamily="18" charset="0"/>
              </a:rPr>
              <a:t>: i singoli individui vivono ancorati al substrato e non hanno attiva capacità di </a:t>
            </a:r>
            <a:r>
              <a:rPr lang="it-IT" sz="2000" dirty="0" smtClean="0">
                <a:latin typeface="Times New Roman" panose="02020603050405020304" pitchFamily="18" charset="0"/>
                <a:cs typeface="Times New Roman" panose="02020603050405020304" pitchFamily="18" charset="0"/>
              </a:rPr>
              <a:t>movimento. </a:t>
            </a:r>
            <a:r>
              <a:rPr lang="it-IT" sz="2000" dirty="0">
                <a:latin typeface="Times New Roman" panose="02020603050405020304" pitchFamily="18" charset="0"/>
                <a:cs typeface="Times New Roman" panose="02020603050405020304" pitchFamily="18" charset="0"/>
              </a:rPr>
              <a:t>Si parla infatti di migrazioni “passive” per le </a:t>
            </a:r>
            <a:r>
              <a:rPr lang="it-IT" sz="2000" dirty="0" smtClean="0">
                <a:latin typeface="Times New Roman" panose="02020603050405020304" pitchFamily="18" charset="0"/>
                <a:cs typeface="Times New Roman" panose="02020603050405020304" pitchFamily="18" charset="0"/>
              </a:rPr>
              <a:t>piante, ma non è solo così. </a:t>
            </a:r>
          </a:p>
          <a:p>
            <a:pPr algn="just"/>
            <a:r>
              <a:rPr lang="it-IT" sz="2000" dirty="0" smtClean="0">
                <a:latin typeface="Times New Roman" panose="02020603050405020304" pitchFamily="18" charset="0"/>
                <a:cs typeface="Times New Roman" panose="02020603050405020304" pitchFamily="18" charset="0"/>
              </a:rPr>
              <a:t>La distribuzione </a:t>
            </a:r>
            <a:r>
              <a:rPr lang="it-IT" sz="2000" dirty="0">
                <a:latin typeface="Times New Roman" panose="02020603050405020304" pitchFamily="18" charset="0"/>
                <a:cs typeface="Times New Roman" panose="02020603050405020304" pitchFamily="18" charset="0"/>
              </a:rPr>
              <a:t>delle specie vegetali avviene attraverso il </a:t>
            </a:r>
            <a:r>
              <a:rPr lang="it-IT" sz="2000" dirty="0">
                <a:solidFill>
                  <a:srgbClr val="FF0000"/>
                </a:solidFill>
                <a:latin typeface="Times New Roman" panose="02020603050405020304" pitchFamily="18" charset="0"/>
                <a:cs typeface="Times New Roman" panose="02020603050405020304" pitchFamily="18" charset="0"/>
              </a:rPr>
              <a:t>cambio di habitat dei discendenti</a:t>
            </a:r>
            <a:r>
              <a:rPr lang="it-IT" sz="2000" dirty="0">
                <a:latin typeface="Times New Roman" panose="02020603050405020304" pitchFamily="18" charset="0"/>
                <a:cs typeface="Times New Roman" panose="02020603050405020304" pitchFamily="18" charset="0"/>
              </a:rPr>
              <a:t>, attraverso il movimento dei semi. Per garantire sopravvivenza alle specie, l’evoluzione ha trasformato le piante in attrazioni chimiche per far portare altrove i frutti e i semi, tramite gli animali, oltre che tramite acqua e vento: cambia habitat (e qualche volta ecosistema) il futuro discendente, non il progenitore. </a:t>
            </a:r>
            <a:endParaRPr lang="it-IT" sz="2000" dirty="0" smtClean="0">
              <a:latin typeface="Times New Roman" panose="02020603050405020304" pitchFamily="18" charset="0"/>
              <a:cs typeface="Times New Roman" panose="02020603050405020304" pitchFamily="18" charset="0"/>
            </a:endParaRPr>
          </a:p>
          <a:p>
            <a:pPr algn="just"/>
            <a:r>
              <a:rPr lang="it-IT" sz="2000" dirty="0" smtClean="0">
                <a:latin typeface="Times New Roman" panose="02020603050405020304" pitchFamily="18" charset="0"/>
                <a:cs typeface="Times New Roman" panose="02020603050405020304" pitchFamily="18" charset="0"/>
              </a:rPr>
              <a:t>Questa </a:t>
            </a:r>
            <a:r>
              <a:rPr lang="it-IT" sz="2000" dirty="0">
                <a:latin typeface="Times New Roman" panose="02020603050405020304" pitchFamily="18" charset="0"/>
                <a:cs typeface="Times New Roman" panose="02020603050405020304" pitchFamily="18" charset="0"/>
              </a:rPr>
              <a:t>migrazione intergenerazionale presenta </a:t>
            </a:r>
            <a:r>
              <a:rPr lang="it-IT" sz="2000" dirty="0" smtClean="0">
                <a:solidFill>
                  <a:srgbClr val="FF0000"/>
                </a:solidFill>
                <a:latin typeface="Times New Roman" panose="02020603050405020304" pitchFamily="18" charset="0"/>
                <a:cs typeface="Times New Roman" panose="02020603050405020304" pitchFamily="18" charset="0"/>
              </a:rPr>
              <a:t>innumerevoli </a:t>
            </a:r>
            <a:r>
              <a:rPr lang="it-IT" sz="2000" dirty="0">
                <a:solidFill>
                  <a:srgbClr val="FF0000"/>
                </a:solidFill>
                <a:latin typeface="Times New Roman" panose="02020603050405020304" pitchFamily="18" charset="0"/>
                <a:cs typeface="Times New Roman" panose="02020603050405020304" pitchFamily="18" charset="0"/>
              </a:rPr>
              <a:t>variabili</a:t>
            </a:r>
            <a:r>
              <a:rPr lang="it-IT" sz="2000" dirty="0">
                <a:latin typeface="Times New Roman" panose="02020603050405020304" pitchFamily="18" charset="0"/>
                <a:cs typeface="Times New Roman" panose="02020603050405020304" pitchFamily="18" charset="0"/>
              </a:rPr>
              <a:t>: il caso, ovviamente; il “movimento” di informazioni e nutrienti; la propagazione vegetativa del patrimonio genetico (</a:t>
            </a:r>
            <a:r>
              <a:rPr lang="it-IT" sz="2000" i="1" dirty="0">
                <a:latin typeface="Times New Roman" panose="02020603050405020304" pitchFamily="18" charset="0"/>
                <a:cs typeface="Times New Roman" panose="02020603050405020304" pitchFamily="18" charset="0"/>
              </a:rPr>
              <a:t>riproduzione asessuata</a:t>
            </a:r>
            <a:r>
              <a:rPr lang="it-IT" sz="2000" dirty="0">
                <a:latin typeface="Times New Roman" panose="02020603050405020304" pitchFamily="18" charset="0"/>
                <a:cs typeface="Times New Roman" panose="02020603050405020304" pitchFamily="18" charset="0"/>
              </a:rPr>
              <a:t>); una direzionalità genetica attiva, più o meno veloce, legata alle specie animali che spostano semi e polline; una direzionalità genetica forzata legata ai cambiamenti climatici; una dinamica evolutiva straordinaria di strumenti per domesticare animali a proprio uso e consumo, riproduttivo e </a:t>
            </a:r>
            <a:r>
              <a:rPr lang="it-IT" sz="2000" dirty="0" smtClean="0">
                <a:latin typeface="Times New Roman" panose="02020603050405020304" pitchFamily="18" charset="0"/>
                <a:cs typeface="Times New Roman" panose="02020603050405020304" pitchFamily="18" charset="0"/>
              </a:rPr>
              <a:t>diffusivo (ne trovate qualche spunto nelle immagini successive). </a:t>
            </a:r>
          </a:p>
          <a:p>
            <a:pPr algn="just"/>
            <a:r>
              <a:rPr lang="it-IT" sz="2000" dirty="0" smtClean="0">
                <a:latin typeface="Times New Roman" panose="02020603050405020304" pitchFamily="18" charset="0"/>
                <a:cs typeface="Times New Roman" panose="02020603050405020304" pitchFamily="18" charset="0"/>
              </a:rPr>
              <a:t>Noi </a:t>
            </a:r>
            <a:r>
              <a:rPr lang="it-IT" sz="2000" i="1" dirty="0" smtClean="0">
                <a:latin typeface="Times New Roman" panose="02020603050405020304" pitchFamily="18" charset="0"/>
                <a:cs typeface="Times New Roman" panose="02020603050405020304" pitchFamily="18" charset="0"/>
              </a:rPr>
              <a:t>sapiens</a:t>
            </a:r>
            <a:r>
              <a:rPr lang="it-IT" sz="2000" dirty="0" smtClean="0">
                <a:latin typeface="Times New Roman" panose="02020603050405020304" pitchFamily="18" charset="0"/>
                <a:cs typeface="Times New Roman" panose="02020603050405020304" pitchFamily="18" charset="0"/>
              </a:rPr>
              <a:t> ne </a:t>
            </a:r>
            <a:r>
              <a:rPr lang="it-IT" sz="2000" dirty="0">
                <a:latin typeface="Times New Roman" panose="02020603050405020304" pitchFamily="18" charset="0"/>
                <a:cs typeface="Times New Roman" panose="02020603050405020304" pitchFamily="18" charset="0"/>
              </a:rPr>
              <a:t>siamo protagonisti e testimoni: </a:t>
            </a:r>
            <a:r>
              <a:rPr lang="it-IT" sz="2000" dirty="0">
                <a:solidFill>
                  <a:srgbClr val="FF0000"/>
                </a:solidFill>
                <a:latin typeface="Times New Roman" panose="02020603050405020304" pitchFamily="18" charset="0"/>
                <a:cs typeface="Times New Roman" panose="02020603050405020304" pitchFamily="18" charset="0"/>
              </a:rPr>
              <a:t>i semi </a:t>
            </a:r>
            <a:r>
              <a:rPr lang="it-IT" sz="2000" dirty="0">
                <a:latin typeface="Times New Roman" panose="02020603050405020304" pitchFamily="18" charset="0"/>
                <a:cs typeface="Times New Roman" panose="02020603050405020304" pitchFamily="18" charset="0"/>
              </a:rPr>
              <a:t>possono restare vivi nel terreno, nella terra movimentata, nei sassi, nei legni, nella sabbia, per centinaia di anni. Con le nostre navi per millenni abbiamo inconsapevolmente trasportato ovunque specie che sono poi cresciute accanto ad altre in ecosistemi lontanissimi.</a:t>
            </a:r>
            <a:endParaRPr lang="it-IT" sz="2000" dirty="0" smtClean="0">
              <a:latin typeface="Times New Roman" panose="02020603050405020304" pitchFamily="18" charset="0"/>
              <a:cs typeface="Times New Roman" panose="02020603050405020304" pitchFamily="18" charset="0"/>
            </a:endParaRPr>
          </a:p>
          <a:p>
            <a:pPr algn="just"/>
            <a:endParaRPr lang="it-IT" dirty="0" smtClean="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0" y="6525344"/>
            <a:ext cx="4427984" cy="288032"/>
          </a:xfrm>
        </p:spPr>
        <p:txBody>
          <a:bodyPr/>
          <a:lstStyle/>
          <a:p>
            <a:pPr>
              <a:defRPr/>
            </a:pPr>
            <a:r>
              <a:rPr lang="it-IT" dirty="0" smtClean="0"/>
              <a:t>    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14</a:t>
            </a:fld>
            <a:endParaRPr lang="it-IT"/>
          </a:p>
        </p:txBody>
      </p:sp>
    </p:spTree>
    <p:extLst>
      <p:ext uri="{BB962C8B-B14F-4D97-AF65-F5344CB8AC3E}">
        <p14:creationId xmlns:p14="http://schemas.microsoft.com/office/powerpoint/2010/main" val="348954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476672"/>
          </a:xfrm>
        </p:spPr>
        <p:txBody>
          <a:bodyPr/>
          <a:lstStyle/>
          <a:p>
            <a:r>
              <a:rPr lang="it-IT" sz="3600" b="1" dirty="0" smtClean="0">
                <a:solidFill>
                  <a:srgbClr val="FF0000"/>
                </a:solidFill>
                <a:latin typeface="Times New Roman" panose="02020603050405020304" pitchFamily="18" charset="0"/>
                <a:cs typeface="Times New Roman" panose="02020603050405020304" pitchFamily="18" charset="0"/>
              </a:rPr>
              <a:t>Ripetiamo i concetti in altra forma… </a:t>
            </a:r>
            <a:r>
              <a:rPr lang="it-IT" sz="3600" dirty="0" smtClean="0">
                <a:solidFill>
                  <a:schemeClr val="tx1"/>
                </a:solidFill>
                <a:latin typeface="Times New Roman" panose="02020603050405020304" pitchFamily="18" charset="0"/>
                <a:cs typeface="Times New Roman" panose="02020603050405020304" pitchFamily="18" charset="0"/>
              </a:rPr>
              <a:t>Sss!</a:t>
            </a:r>
            <a:endParaRPr lang="it-IT" sz="3600"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404664"/>
            <a:ext cx="9144000" cy="6264696"/>
          </a:xfrm>
        </p:spPr>
        <p:txBody>
          <a:bodyPr/>
          <a:lstStyle/>
          <a:p>
            <a:pPr marL="0" indent="0" algn="just">
              <a:buNone/>
            </a:pPr>
            <a:r>
              <a:rPr lang="it-IT" sz="2000" dirty="0" smtClean="0">
                <a:latin typeface="Times New Roman" panose="02020603050405020304" pitchFamily="18" charset="0"/>
                <a:cs typeface="Times New Roman" panose="02020603050405020304" pitchFamily="18" charset="0"/>
              </a:rPr>
              <a:t>«A </a:t>
            </a:r>
            <a:r>
              <a:rPr lang="it-IT" sz="2000" dirty="0">
                <a:latin typeface="Times New Roman" panose="02020603050405020304" pitchFamily="18" charset="0"/>
                <a:cs typeface="Times New Roman" panose="02020603050405020304" pitchFamily="18" charset="0"/>
              </a:rPr>
              <a:t>un certo punto della loro </a:t>
            </a:r>
            <a:r>
              <a:rPr lang="it-IT" sz="2000" dirty="0" smtClean="0">
                <a:latin typeface="Times New Roman" panose="02020603050405020304" pitchFamily="18" charset="0"/>
                <a:cs typeface="Times New Roman" panose="02020603050405020304" pitchFamily="18" charset="0"/>
              </a:rPr>
              <a:t>evoluzione le piante </a:t>
            </a:r>
            <a:r>
              <a:rPr lang="it-IT" sz="2000" dirty="0">
                <a:latin typeface="Times New Roman" panose="02020603050405020304" pitchFamily="18" charset="0"/>
                <a:cs typeface="Times New Roman" panose="02020603050405020304" pitchFamily="18" charset="0"/>
              </a:rPr>
              <a:t>hanno cominciato a spingersi fuori dagli oceani, sulla terraferma, riproducendosi tramite le </a:t>
            </a:r>
            <a:r>
              <a:rPr lang="it-IT" sz="2000" dirty="0">
                <a:solidFill>
                  <a:srgbClr val="FF0000"/>
                </a:solidFill>
                <a:latin typeface="Times New Roman" panose="02020603050405020304" pitchFamily="18" charset="0"/>
                <a:cs typeface="Times New Roman" panose="02020603050405020304" pitchFamily="18" charset="0"/>
              </a:rPr>
              <a:t>spore</a:t>
            </a:r>
            <a:r>
              <a:rPr lang="it-IT" sz="2000" dirty="0">
                <a:latin typeface="Times New Roman" panose="02020603050405020304" pitchFamily="18" charset="0"/>
                <a:cs typeface="Times New Roman" panose="02020603050405020304" pitchFamily="18" charset="0"/>
              </a:rPr>
              <a:t> (forse addirittura già 500 milioni di anni fa) e consentendo un abbassamento dell’anidride carbonica, un aumento dell’ossigeno in atmosfera e l’arricchimento del suolo da parte di sostanze organiche (quindi anche l’arrivo del mondo animale). Hanno cominciato a dotarsi di </a:t>
            </a:r>
            <a:r>
              <a:rPr lang="it-IT" sz="2000" dirty="0">
                <a:solidFill>
                  <a:srgbClr val="FF0000"/>
                </a:solidFill>
                <a:latin typeface="Times New Roman" panose="02020603050405020304" pitchFamily="18" charset="0"/>
                <a:cs typeface="Times New Roman" panose="02020603050405020304" pitchFamily="18" charset="0"/>
              </a:rPr>
              <a:t>foglie</a:t>
            </a:r>
            <a:r>
              <a:rPr lang="it-IT" sz="2000" dirty="0">
                <a:latin typeface="Times New Roman" panose="02020603050405020304" pitchFamily="18" charset="0"/>
                <a:cs typeface="Times New Roman" panose="02020603050405020304" pitchFamily="18" charset="0"/>
              </a:rPr>
              <a:t> per una fotosintesi più efficace e poi, circa 390 milioni di anni fa, di </a:t>
            </a:r>
            <a:r>
              <a:rPr lang="it-IT" sz="2000" dirty="0">
                <a:solidFill>
                  <a:srgbClr val="FF0000"/>
                </a:solidFill>
                <a:latin typeface="Times New Roman" panose="02020603050405020304" pitchFamily="18" charset="0"/>
                <a:cs typeface="Times New Roman" panose="02020603050405020304" pitchFamily="18" charset="0"/>
              </a:rPr>
              <a:t>radici</a:t>
            </a:r>
            <a:r>
              <a:rPr lang="it-IT" sz="2000" dirty="0">
                <a:latin typeface="Times New Roman" panose="02020603050405020304" pitchFamily="18" charset="0"/>
                <a:cs typeface="Times New Roman" panose="02020603050405020304" pitchFamily="18" charset="0"/>
              </a:rPr>
              <a:t>, per acquisire e interpretare più informazioni sull’habitat. Più tardi, circa 140 milioni di anni fa, si sono dotate dei </a:t>
            </a:r>
            <a:r>
              <a:rPr lang="it-IT" sz="2000" dirty="0">
                <a:solidFill>
                  <a:srgbClr val="FF0000"/>
                </a:solidFill>
                <a:latin typeface="Times New Roman" panose="02020603050405020304" pitchFamily="18" charset="0"/>
                <a:cs typeface="Times New Roman" panose="02020603050405020304" pitchFamily="18" charset="0"/>
              </a:rPr>
              <a:t>semi </a:t>
            </a:r>
            <a:r>
              <a:rPr lang="it-IT" sz="2000" dirty="0">
                <a:latin typeface="Times New Roman" panose="02020603050405020304" pitchFamily="18" charset="0"/>
                <a:cs typeface="Times New Roman" panose="02020603050405020304" pitchFamily="18" charset="0"/>
              </a:rPr>
              <a:t>e dei </a:t>
            </a:r>
            <a:r>
              <a:rPr lang="it-IT" sz="2000" dirty="0">
                <a:solidFill>
                  <a:srgbClr val="FF0000"/>
                </a:solidFill>
                <a:latin typeface="Times New Roman" panose="02020603050405020304" pitchFamily="18" charset="0"/>
                <a:cs typeface="Times New Roman" panose="02020603050405020304" pitchFamily="18" charset="0"/>
              </a:rPr>
              <a:t>fiori </a:t>
            </a:r>
            <a:r>
              <a:rPr lang="it-IT" sz="2000" dirty="0">
                <a:latin typeface="Times New Roman" panose="02020603050405020304" pitchFamily="18" charset="0"/>
                <a:cs typeface="Times New Roman" panose="02020603050405020304" pitchFamily="18" charset="0"/>
              </a:rPr>
              <a:t>per riprodursi meglio (le migliaia di specie di insetti errabondi entrano in gioco solo da circa 50 milioni di anni fa), poi ancora dei </a:t>
            </a:r>
            <a:r>
              <a:rPr lang="it-IT" sz="2000" dirty="0">
                <a:solidFill>
                  <a:srgbClr val="FF0000"/>
                </a:solidFill>
                <a:latin typeface="Times New Roman" panose="02020603050405020304" pitchFamily="18" charset="0"/>
                <a:cs typeface="Times New Roman" panose="02020603050405020304" pitchFamily="18" charset="0"/>
              </a:rPr>
              <a:t>frutti</a:t>
            </a:r>
            <a:r>
              <a:rPr lang="it-IT" sz="2000" dirty="0">
                <a:latin typeface="Times New Roman" panose="02020603050405020304" pitchFamily="18" charset="0"/>
                <a:cs typeface="Times New Roman" panose="02020603050405020304" pitchFamily="18" charset="0"/>
              </a:rPr>
              <a:t>, per proteggere i semi e attirare agenti della migrazione della progenie. Con le foglie danno ritmo, ossigeno e nutrienti agli ecosistemi; con le radici riescono comunque a entrare in contatto (grazie alle infezioni fungine) con gli individui vicini per gestire collettivamente la sopravvivenza e le ereditarie simbiotiche reti sotterranee; con i fiori provocano interazioni con altre specie (insetti soprattutto) per la riproduzione, che in genere avviene altrove (manifestazione di un fenomeno migratorio). In questo senso, </a:t>
            </a:r>
            <a:r>
              <a:rPr lang="it-IT" sz="2000" dirty="0">
                <a:solidFill>
                  <a:srgbClr val="FF0000"/>
                </a:solidFill>
                <a:latin typeface="Times New Roman" panose="02020603050405020304" pitchFamily="18" charset="0"/>
                <a:cs typeface="Times New Roman" panose="02020603050405020304" pitchFamily="18" charset="0"/>
              </a:rPr>
              <a:t>cambiamenti climatici e migrazioni vegetali sono elementi di fenomeni connaturati</a:t>
            </a:r>
            <a:r>
              <a:rPr lang="it-IT" sz="2000" dirty="0">
                <a:latin typeface="Times New Roman" panose="02020603050405020304" pitchFamily="18" charset="0"/>
                <a:cs typeface="Times New Roman" panose="02020603050405020304" pitchFamily="18" charset="0"/>
              </a:rPr>
              <a:t>. Il clima ha determinato non solo fughe delle specie animali, ma anche molte altre forme del fenomeno migratorio: ampliamenti, contrazioni, dispersioni, espansioni e diffusioni degli areali, pure invasioni di nuovi habitat ed ecosistemi da parte di specie invasive </a:t>
            </a:r>
            <a:r>
              <a:rPr lang="it-IT" sz="2000" dirty="0" smtClean="0">
                <a:latin typeface="Times New Roman" panose="02020603050405020304" pitchFamily="18" charset="0"/>
                <a:cs typeface="Times New Roman" panose="02020603050405020304" pitchFamily="18" charset="0"/>
              </a:rPr>
              <a:t>predatrici». (Dal mio libro del 2020 «La specie meticcia») </a:t>
            </a:r>
            <a:endParaRPr lang="it-IT" sz="2000"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0" y="6525344"/>
            <a:ext cx="4427984" cy="288032"/>
          </a:xfrm>
        </p:spPr>
        <p:txBody>
          <a:bodyPr/>
          <a:lstStyle/>
          <a:p>
            <a:pPr>
              <a:defRPr/>
            </a:pPr>
            <a:r>
              <a:rPr lang="it-IT" dirty="0" smtClean="0"/>
              <a:t>    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15</a:t>
            </a:fld>
            <a:endParaRPr lang="it-IT"/>
          </a:p>
        </p:txBody>
      </p:sp>
    </p:spTree>
    <p:extLst>
      <p:ext uri="{BB962C8B-B14F-4D97-AF65-F5344CB8AC3E}">
        <p14:creationId xmlns:p14="http://schemas.microsoft.com/office/powerpoint/2010/main" val="298283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79512" y="-459432"/>
            <a:ext cx="8784976" cy="1728192"/>
          </a:xfrm>
        </p:spPr>
        <p:txBody>
          <a:bodyPr rtlCol="0"/>
          <a:lstStyle/>
          <a:p>
            <a:r>
              <a:rPr lang="it-IT" dirty="0" smtClean="0">
                <a:solidFill>
                  <a:srgbClr val="FF0000"/>
                </a:solidFill>
              </a:rPr>
              <a:t>Pietro Greco e Roberto Besana, </a:t>
            </a:r>
            <a:r>
              <a:rPr lang="it-IT" dirty="0"/>
              <a:t>L’albero. Dialoghi tra Fotografo e </a:t>
            </a:r>
            <a:r>
              <a:rPr lang="it-IT" dirty="0" smtClean="0"/>
              <a:t>Scrittore, Oltre </a:t>
            </a:r>
            <a:r>
              <a:rPr lang="it-IT" dirty="0"/>
              <a:t>Sestri </a:t>
            </a:r>
            <a:r>
              <a:rPr lang="it-IT" dirty="0" smtClean="0"/>
              <a:t>Levante 2020 (l’immagine della conferenza è questa, di Roberto Besana)</a:t>
            </a:r>
            <a:r>
              <a:rPr lang="it-IT" dirty="0"/>
              <a:t/>
            </a:r>
            <a:br>
              <a:rPr lang="it-IT" dirty="0"/>
            </a:br>
            <a:r>
              <a:rPr lang="it-IT" dirty="0"/>
              <a:t/>
            </a:r>
            <a:br>
              <a:rPr lang="it-IT" dirty="0"/>
            </a:br>
            <a:endParaRPr lang="it-IT" dirty="0">
              <a:solidFill>
                <a:srgbClr val="FF0000"/>
              </a:solidFill>
            </a:endParaRPr>
          </a:p>
        </p:txBody>
      </p:sp>
      <p:pic>
        <p:nvPicPr>
          <p:cNvPr id="6" name="Segnaposto immagine 5"/>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07504" y="683683"/>
            <a:ext cx="9003464" cy="5841661"/>
          </a:xfrm>
        </p:spPr>
      </p:pic>
      <p:sp>
        <p:nvSpPr>
          <p:cNvPr id="2" name="Segnaposto piè di pagina 1"/>
          <p:cNvSpPr>
            <a:spLocks noGrp="1"/>
          </p:cNvSpPr>
          <p:nvPr>
            <p:ph type="ftr" sz="quarter" idx="11"/>
          </p:nvPr>
        </p:nvSpPr>
        <p:spPr>
          <a:xfrm>
            <a:off x="35496" y="6356350"/>
            <a:ext cx="2016224" cy="385018"/>
          </a:xfrm>
        </p:spPr>
        <p:txBody>
          <a:bodyPr/>
          <a:lstStyle/>
          <a:p>
            <a:pPr rtl="0"/>
            <a:r>
              <a:rPr lang="it-IT" dirty="0" smtClean="0"/>
              <a:t>Calzolaio 2024</a:t>
            </a:r>
            <a:endParaRPr lang="it-IT" dirty="0"/>
          </a:p>
        </p:txBody>
      </p:sp>
      <p:sp>
        <p:nvSpPr>
          <p:cNvPr id="3" name="Segnaposto numero diapositiva 2"/>
          <p:cNvSpPr>
            <a:spLocks noGrp="1"/>
          </p:cNvSpPr>
          <p:nvPr>
            <p:ph type="sldNum" sz="quarter" idx="12"/>
          </p:nvPr>
        </p:nvSpPr>
        <p:spPr/>
        <p:txBody>
          <a:bodyPr/>
          <a:lstStyle/>
          <a:p>
            <a:pPr rtl="0"/>
            <a:fld id="{DF28FB93-0A08-4E7D-8E63-9EFA29F1E093}" type="slidenum">
              <a:rPr lang="it-IT" smtClean="0"/>
              <a:pPr rtl="0"/>
              <a:t>16</a:t>
            </a:fld>
            <a:endParaRPr lang="it-IT" dirty="0"/>
          </a:p>
        </p:txBody>
      </p:sp>
    </p:spTree>
    <p:extLst>
      <p:ext uri="{BB962C8B-B14F-4D97-AF65-F5344CB8AC3E}">
        <p14:creationId xmlns:p14="http://schemas.microsoft.com/office/powerpoint/2010/main" val="423824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624"/>
            <a:ext cx="9144000" cy="387424"/>
          </a:xfrm>
        </p:spPr>
        <p:txBody>
          <a:bodyPr/>
          <a:lstStyle/>
          <a:p>
            <a:r>
              <a:rPr lang="it-IT" dirty="0" smtClean="0">
                <a:latin typeface="Times New Roman" panose="02020603050405020304" pitchFamily="18" charset="0"/>
                <a:cs typeface="Times New Roman" panose="02020603050405020304" pitchFamily="18" charset="0"/>
              </a:rPr>
              <a:t>Le parole usate da Pietro Greco, ne abbiamo parlato tante volte (qui nel 2019…)</a:t>
            </a:r>
            <a:endParaRPr lang="it-IT" dirty="0">
              <a:latin typeface="Times New Roman" panose="02020603050405020304" pitchFamily="18" charset="0"/>
              <a:cs typeface="Times New Roman" panose="02020603050405020304" pitchFamily="18" charset="0"/>
            </a:endParaRPr>
          </a:p>
        </p:txBody>
      </p:sp>
      <p:sp>
        <p:nvSpPr>
          <p:cNvPr id="3" name="Segnaposto testo 2"/>
          <p:cNvSpPr>
            <a:spLocks noGrp="1"/>
          </p:cNvSpPr>
          <p:nvPr>
            <p:ph type="body" sz="half" idx="2"/>
          </p:nvPr>
        </p:nvSpPr>
        <p:spPr>
          <a:xfrm>
            <a:off x="0" y="432048"/>
            <a:ext cx="4427984" cy="6165304"/>
          </a:xfrm>
        </p:spPr>
        <p:txBody>
          <a:bodyPr/>
          <a:lstStyle/>
          <a:p>
            <a:pPr algn="just"/>
            <a:r>
              <a:rPr lang="it-IT" sz="2400" dirty="0" smtClean="0">
                <a:latin typeface="Times New Roman" panose="02020603050405020304" pitchFamily="18" charset="0"/>
                <a:cs typeface="Times New Roman" panose="02020603050405020304" pitchFamily="18" charset="0"/>
              </a:rPr>
              <a:t>Agassiz e già Darwin si ponevano domande sulla migrazione delle piante.</a:t>
            </a:r>
          </a:p>
          <a:p>
            <a:pPr algn="just"/>
            <a:r>
              <a:rPr lang="it-IT" sz="2400" dirty="0" smtClean="0">
                <a:latin typeface="Times New Roman" panose="02020603050405020304" pitchFamily="18" charset="0"/>
                <a:cs typeface="Times New Roman" panose="02020603050405020304" pitchFamily="18" charset="0"/>
              </a:rPr>
              <a:t>Creazione o </a:t>
            </a:r>
            <a:r>
              <a:rPr lang="it-IT" sz="2400" dirty="0" err="1">
                <a:latin typeface="Times New Roman" panose="02020603050405020304" pitchFamily="18" charset="0"/>
                <a:cs typeface="Times New Roman" panose="02020603050405020304" pitchFamily="18" charset="0"/>
              </a:rPr>
              <a:t>p</a:t>
            </a:r>
            <a:r>
              <a:rPr lang="it-IT" sz="2400" dirty="0" err="1" smtClean="0">
                <a:latin typeface="Times New Roman" panose="02020603050405020304" pitchFamily="18" charset="0"/>
                <a:cs typeface="Times New Roman" panose="02020603050405020304" pitchFamily="18" charset="0"/>
              </a:rPr>
              <a:t>oligenia</a:t>
            </a:r>
            <a:r>
              <a:rPr lang="it-IT" sz="2400" dirty="0" smtClean="0">
                <a:latin typeface="Times New Roman" panose="02020603050405020304" pitchFamily="18" charset="0"/>
                <a:cs typeface="Times New Roman" panose="02020603050405020304" pitchFamily="18" charset="0"/>
              </a:rPr>
              <a:t> e antenato unico («il padre di un’infinità di specie migranti»), eterna questione?</a:t>
            </a:r>
          </a:p>
          <a:p>
            <a:pPr algn="just"/>
            <a:r>
              <a:rPr lang="it-IT" sz="2400" dirty="0">
                <a:latin typeface="Times New Roman" panose="02020603050405020304" pitchFamily="18" charset="0"/>
                <a:cs typeface="Times New Roman" panose="02020603050405020304" pitchFamily="18" charset="0"/>
              </a:rPr>
              <a:t>Darwin fece </a:t>
            </a:r>
            <a:r>
              <a:rPr lang="it-IT" sz="2400" dirty="0" smtClean="0">
                <a:latin typeface="Times New Roman" panose="02020603050405020304" pitchFamily="18" charset="0"/>
                <a:cs typeface="Times New Roman" panose="02020603050405020304" pitchFamily="18" charset="0"/>
              </a:rPr>
              <a:t>esperimenti di biologia evolutiva e «dimostrò» la migrazione delle piante.</a:t>
            </a:r>
          </a:p>
          <a:p>
            <a:pPr algn="just"/>
            <a:r>
              <a:rPr lang="it-IT" sz="2400" dirty="0" smtClean="0">
                <a:latin typeface="Times New Roman" panose="02020603050405020304" pitchFamily="18" charset="0"/>
                <a:cs typeface="Times New Roman" panose="02020603050405020304" pitchFamily="18" charset="0"/>
              </a:rPr>
              <a:t>Tanti altri scienziati e studiosi lo hanno evidenziato nei secoli successivi e ancor oggi.</a:t>
            </a:r>
          </a:p>
          <a:p>
            <a:pPr algn="just"/>
            <a:r>
              <a:rPr lang="it-IT" sz="2400" dirty="0" smtClean="0">
                <a:solidFill>
                  <a:srgbClr val="FF0000"/>
                </a:solidFill>
                <a:latin typeface="Times New Roman" panose="02020603050405020304" pitchFamily="18" charset="0"/>
                <a:cs typeface="Times New Roman" panose="02020603050405020304" pitchFamily="18" charset="0"/>
              </a:rPr>
              <a:t>La vita sul pianeta Terra è (anche) migrazione</a:t>
            </a:r>
            <a:r>
              <a:rPr lang="it-IT" sz="2400" dirty="0" smtClean="0">
                <a:latin typeface="Times New Roman" panose="02020603050405020304" pitchFamily="18" charset="0"/>
                <a:cs typeface="Times New Roman" panose="02020603050405020304" pitchFamily="18" charset="0"/>
              </a:rPr>
              <a:t>, anche delle piante, attiva e passiva!</a:t>
            </a:r>
            <a:endParaRPr lang="it-IT" sz="2400" dirty="0">
              <a:latin typeface="Times New Roman" panose="02020603050405020304" pitchFamily="18" charset="0"/>
              <a:cs typeface="Times New Roman" panose="02020603050405020304" pitchFamily="18" charset="0"/>
            </a:endParaRPr>
          </a:p>
          <a:p>
            <a:endParaRPr lang="it-IT" sz="1800" dirty="0">
              <a:latin typeface="Times New Roman" panose="02020603050405020304" pitchFamily="18" charset="0"/>
              <a:cs typeface="Times New Roman" panose="02020603050405020304" pitchFamily="18" charset="0"/>
            </a:endParaRPr>
          </a:p>
        </p:txBody>
      </p:sp>
      <p:pic>
        <p:nvPicPr>
          <p:cNvPr id="7" name="Segnaposto immagine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80" r="2880"/>
          <a:stretch>
            <a:fillRect/>
          </a:stretch>
        </p:blipFill>
        <p:spPr>
          <a:xfrm rot="420000">
            <a:off x="4678267" y="1530744"/>
            <a:ext cx="4279301" cy="3394253"/>
          </a:xfrm>
        </p:spPr>
      </p:pic>
      <p:sp>
        <p:nvSpPr>
          <p:cNvPr id="5" name="Segnaposto piè di pagina 4"/>
          <p:cNvSpPr>
            <a:spLocks noGrp="1"/>
          </p:cNvSpPr>
          <p:nvPr>
            <p:ph type="ftr" sz="quarter" idx="11"/>
          </p:nvPr>
        </p:nvSpPr>
        <p:spPr>
          <a:xfrm>
            <a:off x="107504" y="6597352"/>
            <a:ext cx="3096344" cy="216024"/>
          </a:xfrm>
        </p:spPr>
        <p:txBody>
          <a:bodyPr/>
          <a:lstStyle/>
          <a:p>
            <a:pPr>
              <a:defRPr/>
            </a:pPr>
            <a:r>
              <a:rPr lang="it-IT" dirty="0" smtClean="0"/>
              <a:t>Calzolaio 2024</a:t>
            </a:r>
            <a:endParaRPr lang="it-IT" dirty="0"/>
          </a:p>
        </p:txBody>
      </p:sp>
      <p:sp>
        <p:nvSpPr>
          <p:cNvPr id="6" name="Segnaposto numero diapositiva 5"/>
          <p:cNvSpPr>
            <a:spLocks noGrp="1"/>
          </p:cNvSpPr>
          <p:nvPr>
            <p:ph type="sldNum" sz="quarter" idx="12"/>
          </p:nvPr>
        </p:nvSpPr>
        <p:spPr/>
        <p:txBody>
          <a:bodyPr/>
          <a:lstStyle/>
          <a:p>
            <a:pPr>
              <a:defRPr/>
            </a:pPr>
            <a:fld id="{CC78CA91-2128-404F-BCCE-76803B0EDFBF}" type="slidenum">
              <a:rPr lang="it-IT" smtClean="0"/>
              <a:pPr>
                <a:defRPr/>
              </a:pPr>
              <a:t>17</a:t>
            </a:fld>
            <a:endParaRPr lang="it-IT"/>
          </a:p>
        </p:txBody>
      </p:sp>
    </p:spTree>
    <p:extLst>
      <p:ext uri="{BB962C8B-B14F-4D97-AF65-F5344CB8AC3E}">
        <p14:creationId xmlns:p14="http://schemas.microsoft.com/office/powerpoint/2010/main" val="29829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0" y="116633"/>
            <a:ext cx="9144000" cy="432047"/>
          </a:xfrm>
        </p:spPr>
        <p:txBody>
          <a:bodyPr rtlCol="0"/>
          <a:lstStyle/>
          <a:p>
            <a:pPr rtl="0"/>
            <a:r>
              <a:rPr lang="it-IT" dirty="0" smtClean="0">
                <a:solidFill>
                  <a:srgbClr val="FF0000"/>
                </a:solidFill>
              </a:rPr>
              <a:t>Insisto nell’inciso: ragionateci con le vostre conoscenze</a:t>
            </a:r>
            <a:endParaRPr lang="it-IT" dirty="0">
              <a:solidFill>
                <a:srgbClr val="FF0000"/>
              </a:solidFill>
            </a:endParaRP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4915" y="690020"/>
            <a:ext cx="8032607" cy="5803637"/>
          </a:xfrm>
        </p:spPr>
      </p:pic>
      <p:sp>
        <p:nvSpPr>
          <p:cNvPr id="14" name="Segnaposto contenuto 13"/>
          <p:cNvSpPr>
            <a:spLocks noGrp="1"/>
          </p:cNvSpPr>
          <p:nvPr>
            <p:ph type="body" sz="half" idx="2"/>
          </p:nvPr>
        </p:nvSpPr>
        <p:spPr>
          <a:xfrm>
            <a:off x="4355976" y="548680"/>
            <a:ext cx="4788024" cy="5976664"/>
          </a:xfrm>
        </p:spPr>
        <p:txBody>
          <a:bodyPr rtlCol="0">
            <a:noAutofit/>
          </a:bodyPr>
          <a:lstStyle/>
          <a:p>
            <a:pPr algn="just" rtl="0"/>
            <a:r>
              <a:rPr lang="it-IT" sz="1800" dirty="0" smtClean="0">
                <a:latin typeface="Times New Roman" panose="02020603050405020304" pitchFamily="18" charset="0"/>
                <a:cs typeface="Times New Roman" panose="02020603050405020304" pitchFamily="18" charset="0"/>
              </a:rPr>
              <a:t>Ho cercato di predisporre </a:t>
            </a:r>
            <a:r>
              <a:rPr lang="it-IT" sz="1800" dirty="0" err="1" smtClean="0">
                <a:latin typeface="Times New Roman" panose="02020603050405020304" pitchFamily="18" charset="0"/>
                <a:cs typeface="Times New Roman" panose="02020603050405020304" pitchFamily="18" charset="0"/>
              </a:rPr>
              <a:t>slides</a:t>
            </a:r>
            <a:r>
              <a:rPr lang="it-IT" sz="1800" dirty="0" smtClean="0">
                <a:latin typeface="Times New Roman" panose="02020603050405020304" pitchFamily="18" charset="0"/>
                <a:cs typeface="Times New Roman" panose="02020603050405020304" pitchFamily="18" charset="0"/>
              </a:rPr>
              <a:t> di </a:t>
            </a:r>
            <a:r>
              <a:rPr lang="it-IT" sz="1800" dirty="0" smtClean="0">
                <a:solidFill>
                  <a:srgbClr val="FF0000"/>
                </a:solidFill>
                <a:latin typeface="Times New Roman" panose="02020603050405020304" pitchFamily="18" charset="0"/>
                <a:cs typeface="Times New Roman" panose="02020603050405020304" pitchFamily="18" charset="0"/>
              </a:rPr>
              <a:t>comunicazione scientifica </a:t>
            </a:r>
            <a:r>
              <a:rPr lang="it-IT" sz="1800" dirty="0" smtClean="0">
                <a:latin typeface="Times New Roman" panose="02020603050405020304" pitchFamily="18" charset="0"/>
                <a:cs typeface="Times New Roman" panose="02020603050405020304" pitchFamily="18" charset="0"/>
              </a:rPr>
              <a:t>(cara a uno dei più grandi comunicatori scientifici europei degli ultimi decenni, appunto a Pietro Greco, 1955-2020).</a:t>
            </a:r>
          </a:p>
          <a:p>
            <a:pPr algn="just" rtl="0"/>
            <a:r>
              <a:rPr lang="it-IT" sz="1800" dirty="0" smtClean="0">
                <a:latin typeface="Times New Roman" panose="02020603050405020304" pitchFamily="18" charset="0"/>
                <a:cs typeface="Times New Roman" panose="02020603050405020304" pitchFamily="18" charset="0"/>
              </a:rPr>
              <a:t>In occasioni come queste è difficile valutare criticamente </a:t>
            </a:r>
            <a:r>
              <a:rPr lang="it-IT" sz="1800" dirty="0" smtClean="0">
                <a:solidFill>
                  <a:srgbClr val="FF0000"/>
                </a:solidFill>
                <a:latin typeface="Times New Roman" panose="02020603050405020304" pitchFamily="18" charset="0"/>
                <a:cs typeface="Times New Roman" panose="02020603050405020304" pitchFamily="18" charset="0"/>
              </a:rPr>
              <a:t>ogni definizione</a:t>
            </a:r>
            <a:r>
              <a:rPr lang="it-IT" sz="1800" dirty="0" smtClean="0">
                <a:latin typeface="Times New Roman" panose="02020603050405020304" pitchFamily="18" charset="0"/>
                <a:cs typeface="Times New Roman" panose="02020603050405020304" pitchFamily="18" charset="0"/>
              </a:rPr>
              <a:t>, corroborare affermazioni e informazioni con una bibliografia critica, discutere semplificazioni consapevoli e imprecisioni inconsapevoli.</a:t>
            </a:r>
          </a:p>
          <a:p>
            <a:pPr algn="just" rtl="0"/>
            <a:r>
              <a:rPr lang="it-IT" sz="1800" dirty="0" smtClean="0">
                <a:latin typeface="Times New Roman" panose="02020603050405020304" pitchFamily="18" charset="0"/>
                <a:cs typeface="Times New Roman" panose="02020603050405020304" pitchFamily="18" charset="0"/>
              </a:rPr>
              <a:t>Per cortesia, mettete sempre quel «</a:t>
            </a:r>
            <a:r>
              <a:rPr lang="it-IT" sz="1800" dirty="0" smtClean="0">
                <a:solidFill>
                  <a:srgbClr val="FF0000"/>
                </a:solidFill>
                <a:latin typeface="Times New Roman" panose="02020603050405020304" pitchFamily="18" charset="0"/>
                <a:cs typeface="Times New Roman" panose="02020603050405020304" pitchFamily="18" charset="0"/>
              </a:rPr>
              <a:t>forse</a:t>
            </a:r>
            <a:r>
              <a:rPr lang="it-IT" sz="1800" dirty="0" smtClean="0">
                <a:latin typeface="Times New Roman" panose="02020603050405020304" pitchFamily="18" charset="0"/>
                <a:cs typeface="Times New Roman" panose="02020603050405020304" pitchFamily="18" charset="0"/>
              </a:rPr>
              <a:t>» all’inizio o in fondo a ogni frase che leggete o ascoltate.</a:t>
            </a:r>
          </a:p>
          <a:p>
            <a:pPr algn="just" rtl="0"/>
            <a:r>
              <a:rPr lang="it-IT" sz="1800" dirty="0" smtClean="0">
                <a:latin typeface="Times New Roman" panose="02020603050405020304" pitchFamily="18" charset="0"/>
                <a:cs typeface="Times New Roman" panose="02020603050405020304" pitchFamily="18" charset="0"/>
              </a:rPr>
              <a:t>Sono pronto a «difendere» i contenuti che ho scritto ed esposto, ho messo «cura» nella </a:t>
            </a:r>
            <a:r>
              <a:rPr lang="it-IT" sz="1800" dirty="0" smtClean="0">
                <a:solidFill>
                  <a:srgbClr val="FF0000"/>
                </a:solidFill>
                <a:latin typeface="Times New Roman" panose="02020603050405020304" pitchFamily="18" charset="0"/>
                <a:cs typeface="Times New Roman" panose="02020603050405020304" pitchFamily="18" charset="0"/>
              </a:rPr>
              <a:t>ricostruzione scientifica interdisciplinare delle migrazioni dei viventi</a:t>
            </a:r>
            <a:r>
              <a:rPr lang="it-IT" sz="1800" dirty="0" smtClean="0">
                <a:latin typeface="Times New Roman" panose="02020603050405020304" pitchFamily="18" charset="0"/>
                <a:cs typeface="Times New Roman" panose="02020603050405020304" pitchFamily="18" charset="0"/>
              </a:rPr>
              <a:t>, in una dichiarata prospettiva evoluzionistica.</a:t>
            </a:r>
          </a:p>
          <a:p>
            <a:pPr algn="just" rtl="0"/>
            <a:r>
              <a:rPr lang="it-IT" sz="1800" dirty="0" smtClean="0">
                <a:latin typeface="Times New Roman" panose="02020603050405020304" pitchFamily="18" charset="0"/>
                <a:cs typeface="Times New Roman" panose="02020603050405020304" pitchFamily="18" charset="0"/>
              </a:rPr>
              <a:t>Nel contempo, suggerisco che continuiate a ragionarci con </a:t>
            </a:r>
            <a:r>
              <a:rPr lang="it-IT" sz="1800" dirty="0" smtClean="0">
                <a:solidFill>
                  <a:srgbClr val="FF0000"/>
                </a:solidFill>
                <a:latin typeface="Times New Roman" panose="02020603050405020304" pitchFamily="18" charset="0"/>
                <a:cs typeface="Times New Roman" panose="02020603050405020304" pitchFamily="18" charset="0"/>
              </a:rPr>
              <a:t>la vostra testa </a:t>
            </a:r>
            <a:r>
              <a:rPr lang="it-IT" sz="1800" dirty="0" smtClean="0">
                <a:latin typeface="Times New Roman" panose="02020603050405020304" pitchFamily="18" charset="0"/>
                <a:cs typeface="Times New Roman" panose="02020603050405020304" pitchFamily="18" charset="0"/>
              </a:rPr>
              <a:t>e a intrecciare tutto con il vostro bagaglio di conoscenze.</a:t>
            </a:r>
          </a:p>
          <a:p>
            <a:pPr algn="just" rtl="0"/>
            <a:r>
              <a:rPr lang="it-IT" sz="1800" dirty="0" smtClean="0">
                <a:latin typeface="Times New Roman" panose="02020603050405020304" pitchFamily="18" charset="0"/>
                <a:cs typeface="Times New Roman" panose="02020603050405020304" pitchFamily="18" charset="0"/>
              </a:rPr>
              <a:t>Dopo questo libro ho scritto proprio</a:t>
            </a:r>
            <a:r>
              <a:rPr lang="it-IT" sz="1800" dirty="0" smtClean="0">
                <a:solidFill>
                  <a:srgbClr val="FF0000"/>
                </a:solidFill>
                <a:latin typeface="Times New Roman" panose="02020603050405020304" pitchFamily="18" charset="0"/>
                <a:cs typeface="Times New Roman" panose="02020603050405020304" pitchFamily="18" charset="0"/>
              </a:rPr>
              <a:t> un saggio sulla materia</a:t>
            </a:r>
            <a:r>
              <a:rPr lang="it-IT" sz="1800" dirty="0" smtClean="0">
                <a:latin typeface="Times New Roman" panose="02020603050405020304" pitchFamily="18" charset="0"/>
                <a:cs typeface="Times New Roman" panose="02020603050405020304" pitchFamily="18" charset="0"/>
              </a:rPr>
              <a:t> delle conferenze in corso.</a:t>
            </a:r>
          </a:p>
          <a:p>
            <a:pPr algn="just" rtl="0"/>
            <a:endParaRPr lang="it-IT" sz="1600" dirty="0" smtClean="0">
              <a:latin typeface="Times New Roman" panose="02020603050405020304" pitchFamily="18" charset="0"/>
              <a:cs typeface="Times New Roman" panose="02020603050405020304" pitchFamily="18" charset="0"/>
            </a:endParaRPr>
          </a:p>
          <a:p>
            <a:pPr algn="just" rtl="0"/>
            <a:endParaRPr lang="it-IT" sz="1600" b="1" dirty="0">
              <a:solidFill>
                <a:srgbClr val="FF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a:xfrm>
            <a:off x="107504" y="6356350"/>
            <a:ext cx="1944216" cy="457026"/>
          </a:xfrm>
        </p:spPr>
        <p:txBody>
          <a:bodyPr/>
          <a:lstStyle/>
          <a:p>
            <a:pPr rtl="0"/>
            <a:r>
              <a:rPr lang="it-IT" dirty="0" smtClean="0"/>
              <a:t>Calzolaio 2024</a:t>
            </a:r>
            <a:endParaRPr lang="it-IT" dirty="0"/>
          </a:p>
        </p:txBody>
      </p:sp>
      <p:sp>
        <p:nvSpPr>
          <p:cNvPr id="3" name="Segnaposto numero diapositiva 2"/>
          <p:cNvSpPr>
            <a:spLocks noGrp="1"/>
          </p:cNvSpPr>
          <p:nvPr>
            <p:ph type="sldNum" sz="quarter" idx="12"/>
          </p:nvPr>
        </p:nvSpPr>
        <p:spPr>
          <a:xfrm>
            <a:off x="8532440" y="6598535"/>
            <a:ext cx="216024" cy="144016"/>
          </a:xfrm>
        </p:spPr>
        <p:txBody>
          <a:bodyPr/>
          <a:lstStyle/>
          <a:p>
            <a:pPr rtl="0"/>
            <a:fld id="{DF28FB93-0A08-4E7D-8E63-9EFA29F1E093}" type="slidenum">
              <a:rPr lang="it-IT" smtClean="0"/>
              <a:pPr rtl="0"/>
              <a:t>18</a:t>
            </a:fld>
            <a:endParaRPr lang="it-IT" dirty="0"/>
          </a:p>
        </p:txBody>
      </p:sp>
    </p:spTree>
    <p:extLst>
      <p:ext uri="{BB962C8B-B14F-4D97-AF65-F5344CB8AC3E}">
        <p14:creationId xmlns:p14="http://schemas.microsoft.com/office/powerpoint/2010/main" val="37291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0" y="0"/>
            <a:ext cx="9144000" cy="764703"/>
          </a:xfrm>
        </p:spPr>
        <p:txBody>
          <a:bodyPr rtlCol="0"/>
          <a:lstStyle/>
          <a:p>
            <a:pPr rtl="0"/>
            <a:r>
              <a:rPr lang="it-IT" sz="3600" dirty="0" smtClean="0">
                <a:solidFill>
                  <a:srgbClr val="FF0000"/>
                </a:solidFill>
              </a:rPr>
              <a:t>La specie meticcia</a:t>
            </a:r>
            <a:r>
              <a:rPr lang="it-IT" dirty="0" smtClean="0">
                <a:solidFill>
                  <a:srgbClr val="FF0000"/>
                </a:solidFill>
              </a:rPr>
              <a:t>, </a:t>
            </a:r>
            <a:r>
              <a:rPr lang="it-IT" dirty="0" smtClean="0">
                <a:solidFill>
                  <a:schemeClr val="tx1"/>
                </a:solidFill>
              </a:rPr>
              <a:t>People 2020 (credo sia ancora reperibile)</a:t>
            </a:r>
            <a:endParaRPr lang="it-IT" dirty="0">
              <a:solidFill>
                <a:schemeClr val="tx1"/>
              </a:solidFill>
            </a:endParaRP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613" y="836712"/>
            <a:ext cx="9146216" cy="5761823"/>
          </a:xfrm>
        </p:spPr>
      </p:pic>
      <p:sp>
        <p:nvSpPr>
          <p:cNvPr id="2" name="Segnaposto piè di pagina 1"/>
          <p:cNvSpPr>
            <a:spLocks noGrp="1"/>
          </p:cNvSpPr>
          <p:nvPr>
            <p:ph type="ftr" sz="quarter" idx="11"/>
          </p:nvPr>
        </p:nvSpPr>
        <p:spPr>
          <a:xfrm>
            <a:off x="107504" y="6356350"/>
            <a:ext cx="1944216" cy="457026"/>
          </a:xfrm>
        </p:spPr>
        <p:txBody>
          <a:bodyPr/>
          <a:lstStyle/>
          <a:p>
            <a:pPr rtl="0"/>
            <a:r>
              <a:rPr lang="it-IT" dirty="0" smtClean="0"/>
              <a:t>Calzolaio 2024</a:t>
            </a:r>
            <a:endParaRPr lang="it-IT" dirty="0"/>
          </a:p>
        </p:txBody>
      </p:sp>
      <p:sp>
        <p:nvSpPr>
          <p:cNvPr id="3" name="Segnaposto numero diapositiva 2"/>
          <p:cNvSpPr>
            <a:spLocks noGrp="1"/>
          </p:cNvSpPr>
          <p:nvPr>
            <p:ph type="sldNum" sz="quarter" idx="12"/>
          </p:nvPr>
        </p:nvSpPr>
        <p:spPr>
          <a:xfrm>
            <a:off x="8532440" y="6598535"/>
            <a:ext cx="216024" cy="144016"/>
          </a:xfrm>
        </p:spPr>
        <p:txBody>
          <a:bodyPr/>
          <a:lstStyle/>
          <a:p>
            <a:pPr rtl="0"/>
            <a:fld id="{DF28FB93-0A08-4E7D-8E63-9EFA29F1E093}" type="slidenum">
              <a:rPr lang="it-IT" smtClean="0"/>
              <a:pPr rtl="0"/>
              <a:t>19</a:t>
            </a:fld>
            <a:endParaRPr lang="it-IT" dirty="0"/>
          </a:p>
        </p:txBody>
      </p:sp>
    </p:spTree>
    <p:extLst>
      <p:ext uri="{BB962C8B-B14F-4D97-AF65-F5344CB8AC3E}">
        <p14:creationId xmlns:p14="http://schemas.microsoft.com/office/powerpoint/2010/main" val="390978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465305"/>
          </a:xfrm>
        </p:spPr>
        <p:txBody>
          <a:bodyPr/>
          <a:lstStyle/>
          <a:p>
            <a:r>
              <a:rPr lang="it-IT" sz="3200" b="1" dirty="0" smtClean="0">
                <a:latin typeface="Times New Roman" panose="02020603050405020304" pitchFamily="18" charset="0"/>
                <a:cs typeface="Times New Roman" panose="02020603050405020304" pitchFamily="18" charset="0"/>
              </a:rPr>
              <a:t>Buon pomeriggio a tutti e tutte! Buon </a:t>
            </a:r>
            <a:r>
              <a:rPr lang="it-IT" sz="3200" b="1" dirty="0" smtClean="0">
                <a:solidFill>
                  <a:srgbClr val="FF0000"/>
                </a:solidFill>
                <a:latin typeface="Times New Roman" panose="02020603050405020304" pitchFamily="18" charset="0"/>
                <a:cs typeface="Times New Roman" panose="02020603050405020304" pitchFamily="18" charset="0"/>
              </a:rPr>
              <a:t>dicembre</a:t>
            </a:r>
            <a:r>
              <a:rPr lang="it-IT" sz="3200" b="1" dirty="0" smtClean="0">
                <a:latin typeface="Times New Roman" panose="02020603050405020304" pitchFamily="18" charset="0"/>
                <a:cs typeface="Times New Roman" panose="02020603050405020304" pitchFamily="18" charset="0"/>
              </a:rPr>
              <a:t>!!</a:t>
            </a:r>
            <a:endParaRPr lang="it-IT" sz="3200" b="1"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4" y="6515002"/>
            <a:ext cx="3168352" cy="298373"/>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a:t>
            </a:fld>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80947"/>
            <a:ext cx="8606185" cy="4334055"/>
          </a:xfrm>
        </p:spPr>
      </p:pic>
      <p:sp>
        <p:nvSpPr>
          <p:cNvPr id="7" name="Rettangolo 6"/>
          <p:cNvSpPr/>
          <p:nvPr/>
        </p:nvSpPr>
        <p:spPr>
          <a:xfrm>
            <a:off x="4211960" y="465306"/>
            <a:ext cx="4932040" cy="5672387"/>
          </a:xfrm>
          <a:prstGeom prst="rect">
            <a:avLst/>
          </a:prstGeom>
        </p:spPr>
        <p:txBody>
          <a:bodyPr wrap="square">
            <a:spAutoFit/>
          </a:bodyPr>
          <a:lstStyle/>
          <a:p>
            <a:pPr algn="just">
              <a:lnSpc>
                <a:spcPct val="107000"/>
              </a:lnSpc>
              <a:spcAft>
                <a:spcPts val="0"/>
              </a:spcAft>
            </a:pPr>
            <a:r>
              <a:rPr lang="it-IT" sz="1700" dirty="0" smtClean="0">
                <a:ea typeface="Verdana" panose="020B0604030504040204" pitchFamily="34" charset="0"/>
                <a:cs typeface="Times New Roman" panose="02020603050405020304" pitchFamily="18" charset="0"/>
              </a:rPr>
              <a:t>È un onore e un piacere contribuire al </a:t>
            </a:r>
            <a:r>
              <a:rPr lang="it-IT" sz="1700" dirty="0" smtClean="0">
                <a:solidFill>
                  <a:srgbClr val="FF0000"/>
                </a:solidFill>
                <a:ea typeface="Verdana" panose="020B0604030504040204" pitchFamily="34" charset="0"/>
                <a:cs typeface="Times New Roman" panose="02020603050405020304" pitchFamily="18" charset="0"/>
              </a:rPr>
              <a:t>ciclo di incontri</a:t>
            </a:r>
            <a:r>
              <a:rPr lang="it-IT" sz="1700" dirty="0" smtClean="0">
                <a:ea typeface="Verdana" panose="020B0604030504040204" pitchFamily="34" charset="0"/>
                <a:cs typeface="Times New Roman" panose="02020603050405020304" pitchFamily="18" charset="0"/>
              </a:rPr>
              <a:t>. </a:t>
            </a:r>
          </a:p>
          <a:p>
            <a:pPr algn="just">
              <a:lnSpc>
                <a:spcPct val="107000"/>
              </a:lnSpc>
              <a:spcAft>
                <a:spcPts val="0"/>
              </a:spcAft>
            </a:pPr>
            <a:r>
              <a:rPr lang="it-IT" sz="1700" dirty="0">
                <a:ea typeface="Calibri" panose="020F0502020204030204" pitchFamily="34" charset="0"/>
                <a:cs typeface="Times New Roman" panose="02020603050405020304" pitchFamily="18" charset="0"/>
              </a:rPr>
              <a:t>Il </a:t>
            </a:r>
            <a:r>
              <a:rPr lang="it-IT" sz="1700" dirty="0" smtClean="0">
                <a:ea typeface="Calibri" panose="020F0502020204030204" pitchFamily="34" charset="0"/>
                <a:cs typeface="Times New Roman" panose="02020603050405020304" pitchFamily="18" charset="0"/>
              </a:rPr>
              <a:t>rapporto fra migrazioni e clima </a:t>
            </a:r>
            <a:r>
              <a:rPr lang="it-IT" sz="1700" dirty="0">
                <a:ea typeface="Calibri" panose="020F0502020204030204" pitchFamily="34" charset="0"/>
                <a:cs typeface="Times New Roman" panose="02020603050405020304" pitchFamily="18" charset="0"/>
              </a:rPr>
              <a:t>è sempre stato causa ed effetto dei cambiamenti del pianeta, ove convivono ecosistemi diversi, in un intreccio biologico inestricabile e interdipendente, associabili a </a:t>
            </a:r>
            <a:r>
              <a:rPr lang="it-IT" sz="1700" i="1" dirty="0">
                <a:ea typeface="Calibri" panose="020F0502020204030204" pitchFamily="34" charset="0"/>
                <a:cs typeface="Times New Roman" panose="02020603050405020304" pitchFamily="18" charset="0"/>
              </a:rPr>
              <a:t>luoghi e tempi in continua evoluzione</a:t>
            </a:r>
            <a:r>
              <a:rPr lang="it-IT" sz="1700" dirty="0">
                <a:ea typeface="Calibri" panose="020F0502020204030204" pitchFamily="34" charset="0"/>
                <a:cs typeface="Times New Roman" panose="02020603050405020304" pitchFamily="18" charset="0"/>
              </a:rPr>
              <a:t>. </a:t>
            </a:r>
          </a:p>
          <a:p>
            <a:pPr algn="just">
              <a:lnSpc>
                <a:spcPct val="107000"/>
              </a:lnSpc>
              <a:spcAft>
                <a:spcPts val="0"/>
              </a:spcAft>
            </a:pPr>
            <a:r>
              <a:rPr lang="it-IT" sz="1700" dirty="0" smtClean="0">
                <a:ea typeface="Calibri" panose="020F0502020204030204" pitchFamily="34" charset="0"/>
                <a:cs typeface="Times New Roman" panose="02020603050405020304" pitchFamily="18" charset="0"/>
              </a:rPr>
              <a:t>Ogni </a:t>
            </a:r>
            <a:r>
              <a:rPr lang="it-IT" sz="1700" dirty="0">
                <a:ea typeface="Calibri" panose="020F0502020204030204" pitchFamily="34" charset="0"/>
                <a:cs typeface="Times New Roman" panose="02020603050405020304" pitchFamily="18" charset="0"/>
              </a:rPr>
              <a:t>specie sopravvive e si riproduce in relazione al </a:t>
            </a:r>
            <a:r>
              <a:rPr lang="it-IT" sz="1700" i="1" dirty="0">
                <a:ea typeface="Calibri" panose="020F0502020204030204" pitchFamily="34" charset="0"/>
                <a:cs typeface="Times New Roman" panose="02020603050405020304" pitchFamily="18" charset="0"/>
              </a:rPr>
              <a:t>clima</a:t>
            </a:r>
            <a:r>
              <a:rPr lang="it-IT" sz="1700" dirty="0">
                <a:ea typeface="Calibri" panose="020F0502020204030204" pitchFamily="34" charset="0"/>
                <a:cs typeface="Times New Roman" panose="02020603050405020304" pitchFamily="18" charset="0"/>
              </a:rPr>
              <a:t> e alle barriere degli habitat entro cui si muove, oltre le quali talora taluna ha la </a:t>
            </a:r>
            <a:r>
              <a:rPr lang="it-IT" sz="1700" i="1" dirty="0">
                <a:ea typeface="Calibri" panose="020F0502020204030204" pitchFamily="34" charset="0"/>
                <a:cs typeface="Times New Roman" panose="02020603050405020304" pitchFamily="18" charset="0"/>
              </a:rPr>
              <a:t>capacità di migrare</a:t>
            </a:r>
            <a:r>
              <a:rPr lang="it-IT" sz="1700" dirty="0">
                <a:ea typeface="Calibri" panose="020F0502020204030204" pitchFamily="34" charset="0"/>
                <a:cs typeface="Times New Roman" panose="02020603050405020304" pitchFamily="18" charset="0"/>
              </a:rPr>
              <a:t> (o talaltra comunque migra casualmente, pur non avendone la capacità). </a:t>
            </a:r>
            <a:endParaRPr lang="it-IT" sz="1700" dirty="0" smtClean="0">
              <a:ea typeface="Calibri" panose="020F0502020204030204" pitchFamily="34" charset="0"/>
              <a:cs typeface="Times New Roman" panose="02020603050405020304" pitchFamily="18" charset="0"/>
            </a:endParaRPr>
          </a:p>
          <a:p>
            <a:pPr algn="just">
              <a:lnSpc>
                <a:spcPct val="107000"/>
              </a:lnSpc>
              <a:spcAft>
                <a:spcPts val="0"/>
              </a:spcAft>
            </a:pPr>
            <a:r>
              <a:rPr lang="it-IT" sz="1700" dirty="0" smtClean="0">
                <a:ea typeface="Calibri" panose="020F0502020204030204" pitchFamily="34" charset="0"/>
                <a:cs typeface="Times New Roman" panose="02020603050405020304" pitchFamily="18" charset="0"/>
              </a:rPr>
              <a:t>Homo sapiens è evoluto </a:t>
            </a:r>
            <a:r>
              <a:rPr lang="it-IT" sz="1700" dirty="0">
                <a:ea typeface="Calibri" panose="020F0502020204030204" pitchFamily="34" charset="0"/>
                <a:cs typeface="Times New Roman" panose="02020603050405020304" pitchFamily="18" charset="0"/>
              </a:rPr>
              <a:t>come una </a:t>
            </a:r>
            <a:r>
              <a:rPr lang="it-IT" sz="1700" i="1" dirty="0">
                <a:ea typeface="Calibri" panose="020F0502020204030204" pitchFamily="34" charset="0"/>
                <a:cs typeface="Times New Roman" panose="02020603050405020304" pitchFamily="18" charset="0"/>
              </a:rPr>
              <a:t>specie meticcia</a:t>
            </a:r>
            <a:r>
              <a:rPr lang="it-IT" sz="1700" dirty="0">
                <a:ea typeface="Calibri" panose="020F0502020204030204" pitchFamily="34" charset="0"/>
                <a:cs typeface="Times New Roman" panose="02020603050405020304" pitchFamily="18" charset="0"/>
              </a:rPr>
              <a:t>, sempre costretta a </a:t>
            </a:r>
            <a:r>
              <a:rPr lang="it-IT" sz="1700" i="1" dirty="0">
                <a:ea typeface="Calibri" panose="020F0502020204030204" pitchFamily="34" charset="0"/>
                <a:cs typeface="Times New Roman" panose="02020603050405020304" pitchFamily="18" charset="0"/>
              </a:rPr>
              <a:t>migrazioni forzate</a:t>
            </a:r>
            <a:r>
              <a:rPr lang="it-IT" sz="1700" dirty="0">
                <a:ea typeface="Calibri" panose="020F0502020204030204" pitchFamily="34" charset="0"/>
                <a:cs typeface="Times New Roman" panose="02020603050405020304" pitchFamily="18" charset="0"/>
              </a:rPr>
              <a:t> da clima e </a:t>
            </a:r>
            <a:r>
              <a:rPr lang="it-IT" sz="1700" dirty="0" smtClean="0">
                <a:ea typeface="Calibri" panose="020F0502020204030204" pitchFamily="34" charset="0"/>
                <a:cs typeface="Times New Roman" panose="02020603050405020304" pitchFamily="18" charset="0"/>
              </a:rPr>
              <a:t>conflitti, sempre più con qualche grado di libertà.</a:t>
            </a:r>
          </a:p>
          <a:p>
            <a:pPr algn="just">
              <a:lnSpc>
                <a:spcPct val="107000"/>
              </a:lnSpc>
              <a:spcAft>
                <a:spcPts val="0"/>
              </a:spcAft>
            </a:pPr>
            <a:r>
              <a:rPr lang="it-IT" sz="1700" dirty="0" smtClean="0">
                <a:ea typeface="Calibri" panose="020F0502020204030204" pitchFamily="34" charset="0"/>
                <a:cs typeface="Times New Roman" panose="02020603050405020304" pitchFamily="18" charset="0"/>
              </a:rPr>
              <a:t>Prima di lui (noi) hanno migrato molte altre specie animali, sempre continuando; prima ancora anche le piante, sempre continuando (pure le specie vegetali). </a:t>
            </a:r>
            <a:endParaRPr lang="it-IT" sz="1700" dirty="0" smtClean="0">
              <a:solidFill>
                <a:srgbClr val="FF0000"/>
              </a:solidFill>
              <a:ea typeface="Calibri" panose="020F0502020204030204" pitchFamily="34" charset="0"/>
              <a:cs typeface="Times New Roman" panose="02020603050405020304" pitchFamily="18" charset="0"/>
            </a:endParaRPr>
          </a:p>
          <a:p>
            <a:pPr algn="just">
              <a:lnSpc>
                <a:spcPct val="107000"/>
              </a:lnSpc>
              <a:spcAft>
                <a:spcPts val="0"/>
              </a:spcAft>
            </a:pPr>
            <a:r>
              <a:rPr lang="it-IT" sz="1700" dirty="0" smtClean="0">
                <a:solidFill>
                  <a:srgbClr val="FF0000"/>
                </a:solidFill>
                <a:ea typeface="Calibri" panose="020F0502020204030204" pitchFamily="34" charset="0"/>
                <a:cs typeface="Times New Roman" panose="02020603050405020304" pitchFamily="18" charset="0"/>
              </a:rPr>
              <a:t>Le migrazioni dei viventi </a:t>
            </a:r>
            <a:r>
              <a:rPr lang="it-IT" sz="1700" dirty="0" smtClean="0">
                <a:ea typeface="Calibri" panose="020F0502020204030204" pitchFamily="34" charset="0"/>
                <a:cs typeface="Times New Roman" panose="02020603050405020304" pitchFamily="18" charset="0"/>
              </a:rPr>
              <a:t>è tema di queste tre conferenze (abbastanza in connessione con il parallelo vostro ciclo del «</a:t>
            </a:r>
            <a:r>
              <a:rPr lang="it-IT" sz="1700" dirty="0" smtClean="0">
                <a:solidFill>
                  <a:srgbClr val="FF0000"/>
                </a:solidFill>
                <a:ea typeface="Calibri" panose="020F0502020204030204" pitchFamily="34" charset="0"/>
                <a:cs typeface="Times New Roman" panose="02020603050405020304" pitchFamily="18" charset="0"/>
              </a:rPr>
              <a:t>Raccontare il paesaggio</a:t>
            </a:r>
            <a:r>
              <a:rPr lang="it-IT" sz="1700" dirty="0" smtClean="0">
                <a:ea typeface="Calibri" panose="020F0502020204030204" pitchFamily="34" charset="0"/>
                <a:cs typeface="Times New Roman" panose="02020603050405020304" pitchFamily="18" charset="0"/>
              </a:rPr>
              <a:t>»). </a:t>
            </a:r>
            <a:endParaRPr lang="it-IT" sz="17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18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568571"/>
          </a:xfrm>
        </p:spPr>
        <p:txBody>
          <a:bodyPr/>
          <a:lstStyle/>
          <a:p>
            <a:r>
              <a:rPr lang="it-IT" sz="3100" b="1" dirty="0" smtClean="0">
                <a:latin typeface="Times New Roman" panose="02020603050405020304" pitchFamily="18" charset="0"/>
                <a:cs typeface="Times New Roman" panose="02020603050405020304" pitchFamily="18" charset="0"/>
              </a:rPr>
              <a:t> </a:t>
            </a:r>
            <a:r>
              <a:rPr lang="it-IT" sz="3100" b="1" dirty="0" smtClean="0">
                <a:solidFill>
                  <a:schemeClr val="tx1"/>
                </a:solidFill>
                <a:latin typeface="Times New Roman" panose="02020603050405020304" pitchFamily="18" charset="0"/>
                <a:cs typeface="Times New Roman" panose="02020603050405020304" pitchFamily="18" charset="0"/>
              </a:rPr>
              <a:t>Torniamo alle migrazioni di </a:t>
            </a:r>
            <a:r>
              <a:rPr lang="it-IT" sz="3100" b="1" dirty="0" smtClean="0">
                <a:solidFill>
                  <a:srgbClr val="FF0000"/>
                </a:solidFill>
                <a:latin typeface="Times New Roman" panose="02020603050405020304" pitchFamily="18" charset="0"/>
                <a:cs typeface="Times New Roman" panose="02020603050405020304" pitchFamily="18" charset="0"/>
              </a:rPr>
              <a:t>alberi e vegetazioni. </a:t>
            </a:r>
            <a:r>
              <a:rPr lang="it-IT" sz="3100" dirty="0" smtClean="0">
                <a:solidFill>
                  <a:schemeClr val="tx1"/>
                </a:solidFill>
                <a:latin typeface="Times New Roman" panose="02020603050405020304" pitchFamily="18" charset="0"/>
                <a:cs typeface="Times New Roman" panose="02020603050405020304" pitchFamily="18" charset="0"/>
              </a:rPr>
              <a:t>Sss!</a:t>
            </a:r>
            <a:endParaRPr lang="it-IT" sz="3100" dirty="0">
              <a:solidFill>
                <a:srgbClr val="FF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20</a:t>
            </a:fld>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92696"/>
            <a:ext cx="3923928" cy="2284745"/>
          </a:xfrm>
          <a:prstGeom prst="rect">
            <a:avLst/>
          </a:prstGeom>
        </p:spPr>
      </p:pic>
      <p:sp>
        <p:nvSpPr>
          <p:cNvPr id="12" name="Segnaposto contenuto 11"/>
          <p:cNvSpPr>
            <a:spLocks noGrp="1"/>
          </p:cNvSpPr>
          <p:nvPr>
            <p:ph idx="1"/>
          </p:nvPr>
        </p:nvSpPr>
        <p:spPr>
          <a:xfrm>
            <a:off x="3971266" y="471587"/>
            <a:ext cx="5172734" cy="6065193"/>
          </a:xfrm>
        </p:spPr>
        <p:txBody>
          <a:bodyPr/>
          <a:lstStyle/>
          <a:p>
            <a:pPr marL="0" indent="0" algn="just">
              <a:buNone/>
            </a:pPr>
            <a:r>
              <a:rPr lang="it-IT" sz="2000" dirty="0">
                <a:latin typeface="Times New Roman" panose="02020603050405020304" pitchFamily="18" charset="0"/>
                <a:cs typeface="Times New Roman" panose="02020603050405020304" pitchFamily="18" charset="0"/>
              </a:rPr>
              <a:t>Q</a:t>
            </a:r>
            <a:r>
              <a:rPr lang="it-IT" sz="2000" dirty="0" smtClean="0">
                <a:latin typeface="Times New Roman" panose="02020603050405020304" pitchFamily="18" charset="0"/>
                <a:cs typeface="Times New Roman" panose="02020603050405020304" pitchFamily="18" charset="0"/>
              </a:rPr>
              <a:t>ualche spunto, perlopiù «italiano»:</a:t>
            </a:r>
          </a:p>
          <a:p>
            <a:pPr marL="0" indent="0" algn="just">
              <a:buNone/>
            </a:pPr>
            <a:r>
              <a:rPr lang="it-IT" sz="2000" dirty="0" smtClean="0">
                <a:latin typeface="Times New Roman" panose="02020603050405020304" pitchFamily="18" charset="0"/>
                <a:cs typeface="Times New Roman" panose="02020603050405020304" pitchFamily="18" charset="0"/>
              </a:rPr>
              <a:t>Le migrazioni delle piante </a:t>
            </a:r>
            <a:r>
              <a:rPr lang="it-IT" sz="2000" dirty="0">
                <a:latin typeface="Times New Roman" panose="02020603050405020304" pitchFamily="18" charset="0"/>
                <a:cs typeface="Times New Roman" panose="02020603050405020304" pitchFamily="18" charset="0"/>
              </a:rPr>
              <a:t>s</a:t>
            </a:r>
            <a:r>
              <a:rPr lang="it-IT" sz="2000" dirty="0" smtClean="0">
                <a:latin typeface="Times New Roman" panose="02020603050405020304" pitchFamily="18" charset="0"/>
                <a:cs typeface="Times New Roman" panose="02020603050405020304" pitchFamily="18" charset="0"/>
              </a:rPr>
              <a:t>ono </a:t>
            </a:r>
            <a:r>
              <a:rPr lang="it-IT" sz="2000" dirty="0">
                <a:latin typeface="Times New Roman" panose="02020603050405020304" pitchFamily="18" charset="0"/>
                <a:cs typeface="Times New Roman" panose="02020603050405020304" pitchFamily="18" charset="0"/>
              </a:rPr>
              <a:t>spesso </a:t>
            </a:r>
            <a:r>
              <a:rPr lang="it-IT" sz="2000" dirty="0">
                <a:solidFill>
                  <a:srgbClr val="FF0000"/>
                </a:solidFill>
                <a:latin typeface="Times New Roman" panose="02020603050405020304" pitchFamily="18" charset="0"/>
                <a:cs typeface="Times New Roman" panose="02020603050405020304" pitchFamily="18" charset="0"/>
              </a:rPr>
              <a:t>migrazioni lente </a:t>
            </a:r>
            <a:r>
              <a:rPr lang="it-IT" sz="2000" dirty="0">
                <a:latin typeface="Times New Roman" panose="02020603050405020304" pitchFamily="18" charset="0"/>
                <a:cs typeface="Times New Roman" panose="02020603050405020304" pitchFamily="18" charset="0"/>
              </a:rPr>
              <a:t>che </a:t>
            </a:r>
            <a:r>
              <a:rPr lang="it-IT" sz="2000" dirty="0" smtClean="0">
                <a:latin typeface="Times New Roman" panose="02020603050405020304" pitchFamily="18" charset="0"/>
                <a:cs typeface="Times New Roman" panose="02020603050405020304" pitchFamily="18" charset="0"/>
              </a:rPr>
              <a:t>si </a:t>
            </a:r>
            <a:r>
              <a:rPr lang="it-IT" sz="2000" dirty="0">
                <a:latin typeface="Times New Roman" panose="02020603050405020304" pitchFamily="18" charset="0"/>
                <a:cs typeface="Times New Roman" panose="02020603050405020304" pitchFamily="18" charset="0"/>
              </a:rPr>
              <a:t>compiono nei millenni. In Puglia </a:t>
            </a:r>
            <a:r>
              <a:rPr lang="it-IT" sz="2000" dirty="0" smtClean="0">
                <a:latin typeface="Times New Roman" panose="02020603050405020304" pitchFamily="18" charset="0"/>
                <a:cs typeface="Times New Roman" panose="02020603050405020304" pitchFamily="18" charset="0"/>
              </a:rPr>
              <a:t>vi sono piante </a:t>
            </a:r>
            <a:r>
              <a:rPr lang="it-IT" sz="2000" dirty="0" err="1">
                <a:latin typeface="Times New Roman" panose="02020603050405020304" pitchFamily="18" charset="0"/>
                <a:cs typeface="Times New Roman" panose="02020603050405020304" pitchFamily="18" charset="0"/>
              </a:rPr>
              <a:t>transadriatiche</a:t>
            </a:r>
            <a:r>
              <a:rPr lang="it-IT" sz="2000" dirty="0">
                <a:latin typeface="Times New Roman" panose="02020603050405020304" pitchFamily="18" charset="0"/>
                <a:cs typeface="Times New Roman" panose="02020603050405020304" pitchFamily="18" charset="0"/>
              </a:rPr>
              <a:t> arrivate durante le glaciazioni quando l'Adriatico era quasi </a:t>
            </a:r>
            <a:r>
              <a:rPr lang="it-IT" sz="2000" dirty="0" smtClean="0">
                <a:latin typeface="Times New Roman" panose="02020603050405020304" pitchFamily="18" charset="0"/>
                <a:cs typeface="Times New Roman" panose="02020603050405020304" pitchFamily="18" charset="0"/>
              </a:rPr>
              <a:t>prosciugato, </a:t>
            </a:r>
            <a:r>
              <a:rPr lang="it-IT" sz="2000" dirty="0">
                <a:latin typeface="Times New Roman" panose="02020603050405020304" pitchFamily="18" charset="0"/>
                <a:cs typeface="Times New Roman" panose="02020603050405020304" pitchFamily="18" charset="0"/>
              </a:rPr>
              <a:t>attraverso collegamenti tra Gargano e Penisola </a:t>
            </a:r>
            <a:r>
              <a:rPr lang="it-IT" sz="2000" dirty="0" smtClean="0">
                <a:latin typeface="Times New Roman" panose="02020603050405020304" pitchFamily="18" charset="0"/>
                <a:cs typeface="Times New Roman" panose="02020603050405020304" pitchFamily="18" charset="0"/>
              </a:rPr>
              <a:t>Balcanica (pure la </a:t>
            </a:r>
            <a:r>
              <a:rPr lang="it-IT" sz="2000" dirty="0">
                <a:latin typeface="Times New Roman" panose="02020603050405020304" pitchFamily="18" charset="0"/>
                <a:cs typeface="Times New Roman" panose="02020603050405020304" pitchFamily="18" charset="0"/>
              </a:rPr>
              <a:t>famosa </a:t>
            </a:r>
            <a:r>
              <a:rPr lang="it-IT" sz="2000" i="1" dirty="0">
                <a:latin typeface="Times New Roman" panose="02020603050405020304" pitchFamily="18" charset="0"/>
                <a:cs typeface="Times New Roman" panose="02020603050405020304" pitchFamily="18" charset="0"/>
              </a:rPr>
              <a:t>quercia vallonea del Salento </a:t>
            </a:r>
            <a:r>
              <a:rPr lang="it-IT" sz="2000" dirty="0">
                <a:latin typeface="Times New Roman" panose="02020603050405020304" pitchFamily="18" charset="0"/>
                <a:cs typeface="Times New Roman" panose="02020603050405020304" pitchFamily="18" charset="0"/>
              </a:rPr>
              <a:t>proviene dai Balcani, come </a:t>
            </a:r>
            <a:r>
              <a:rPr lang="it-IT" sz="2000" dirty="0" smtClean="0">
                <a:latin typeface="Times New Roman" panose="02020603050405020304" pitchFamily="18" charset="0"/>
                <a:cs typeface="Times New Roman" panose="02020603050405020304" pitchFamily="18" charset="0"/>
              </a:rPr>
              <a:t>anche </a:t>
            </a:r>
            <a:r>
              <a:rPr lang="it-IT" sz="2000" dirty="0">
                <a:latin typeface="Times New Roman" panose="02020603050405020304" pitchFamily="18" charset="0"/>
                <a:cs typeface="Times New Roman" panose="02020603050405020304" pitchFamily="18" charset="0"/>
              </a:rPr>
              <a:t>il </a:t>
            </a:r>
            <a:r>
              <a:rPr lang="it-IT" sz="2000" i="1" dirty="0">
                <a:latin typeface="Times New Roman" panose="02020603050405020304" pitchFamily="18" charset="0"/>
                <a:cs typeface="Times New Roman" panose="02020603050405020304" pitchFamily="18" charset="0"/>
              </a:rPr>
              <a:t>pino loricato </a:t>
            </a:r>
            <a:r>
              <a:rPr lang="it-IT" sz="2000" dirty="0">
                <a:latin typeface="Times New Roman" panose="02020603050405020304" pitchFamily="18" charset="0"/>
                <a:cs typeface="Times New Roman" panose="02020603050405020304" pitchFamily="18" charset="0"/>
              </a:rPr>
              <a:t>del Pollino)</a:t>
            </a:r>
            <a:r>
              <a:rPr lang="it-IT" sz="2000" dirty="0" smtClean="0">
                <a:latin typeface="Times New Roman" panose="02020603050405020304" pitchFamily="18" charset="0"/>
                <a:cs typeface="Times New Roman" panose="02020603050405020304" pitchFamily="18" charset="0"/>
              </a:rPr>
              <a:t>; la Sicilia è </a:t>
            </a:r>
            <a:r>
              <a:rPr lang="it-IT" sz="2000" dirty="0">
                <a:latin typeface="Times New Roman" panose="02020603050405020304" pitchFamily="18" charset="0"/>
                <a:cs typeface="Times New Roman" panose="02020603050405020304" pitchFamily="18" charset="0"/>
              </a:rPr>
              <a:t>ricca di piante nord africane (per esempio </a:t>
            </a:r>
            <a:r>
              <a:rPr lang="it-IT" sz="2000" i="1" dirty="0" err="1">
                <a:latin typeface="Times New Roman" panose="02020603050405020304" pitchFamily="18" charset="0"/>
                <a:cs typeface="Times New Roman" panose="02020603050405020304" pitchFamily="18" charset="0"/>
              </a:rPr>
              <a:t>Euphorbia</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dendroides</a:t>
            </a: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alla fine del </a:t>
            </a:r>
            <a:r>
              <a:rPr lang="it-IT" sz="2000" dirty="0" smtClean="0">
                <a:latin typeface="Times New Roman" panose="02020603050405020304" pitchFamily="18" charset="0"/>
                <a:cs typeface="Times New Roman" panose="02020603050405020304" pitchFamily="18" charset="0"/>
              </a:rPr>
              <a:t>Terziario), la </a:t>
            </a:r>
            <a:r>
              <a:rPr lang="it-IT" sz="2000" dirty="0">
                <a:latin typeface="Times New Roman" panose="02020603050405020304" pitchFamily="18" charset="0"/>
                <a:cs typeface="Times New Roman" panose="02020603050405020304" pitchFamily="18" charset="0"/>
              </a:rPr>
              <a:t>Sardegna di specie </a:t>
            </a:r>
            <a:r>
              <a:rPr lang="it-IT" sz="2000" dirty="0" smtClean="0">
                <a:latin typeface="Times New Roman" panose="02020603050405020304" pitchFamily="18" charset="0"/>
                <a:cs typeface="Times New Roman" panose="02020603050405020304" pitchFamily="18" charset="0"/>
              </a:rPr>
              <a:t>iberiche.</a:t>
            </a:r>
          </a:p>
          <a:p>
            <a:pPr marL="0" indent="0" algn="just">
              <a:buNone/>
            </a:pPr>
            <a:r>
              <a:rPr lang="it-IT" sz="2000" dirty="0" smtClean="0">
                <a:latin typeface="Times New Roman" panose="02020603050405020304" pitchFamily="18" charset="0"/>
                <a:cs typeface="Times New Roman" panose="02020603050405020304" pitchFamily="18" charset="0"/>
              </a:rPr>
              <a:t>Spesso le </a:t>
            </a:r>
            <a:r>
              <a:rPr lang="it-IT" sz="2000" dirty="0">
                <a:latin typeface="Times New Roman" panose="02020603050405020304" pitchFamily="18" charset="0"/>
                <a:cs typeface="Times New Roman" panose="02020603050405020304" pitchFamily="18" charset="0"/>
              </a:rPr>
              <a:t>migrazioni </a:t>
            </a:r>
            <a:r>
              <a:rPr lang="it-IT" sz="2000" dirty="0" smtClean="0">
                <a:latin typeface="Times New Roman" panose="02020603050405020304" pitchFamily="18" charset="0"/>
                <a:cs typeface="Times New Roman" panose="02020603050405020304" pitchFamily="18" charset="0"/>
              </a:rPr>
              <a:t>sono avvenute e avvengono </a:t>
            </a:r>
            <a:r>
              <a:rPr lang="it-IT" sz="2000" dirty="0">
                <a:latin typeface="Times New Roman" panose="02020603050405020304" pitchFamily="18" charset="0"/>
                <a:cs typeface="Times New Roman" panose="02020603050405020304" pitchFamily="18" charset="0"/>
              </a:rPr>
              <a:t>con gli </a:t>
            </a:r>
            <a:r>
              <a:rPr lang="it-IT" sz="2000" dirty="0">
                <a:solidFill>
                  <a:srgbClr val="FF0000"/>
                </a:solidFill>
                <a:latin typeface="Times New Roman" panose="02020603050405020304" pitchFamily="18" charset="0"/>
                <a:cs typeface="Times New Roman" panose="02020603050405020304" pitchFamily="18" charset="0"/>
              </a:rPr>
              <a:t>uccelli migratori </a:t>
            </a:r>
            <a:r>
              <a:rPr lang="it-IT" sz="2000" dirty="0">
                <a:latin typeface="Times New Roman" panose="02020603050405020304" pitchFamily="18" charset="0"/>
                <a:cs typeface="Times New Roman" panose="02020603050405020304" pitchFamily="18" charset="0"/>
              </a:rPr>
              <a:t>che portano i semi </a:t>
            </a:r>
            <a:r>
              <a:rPr lang="it-IT" sz="2000" dirty="0" smtClean="0">
                <a:latin typeface="Times New Roman" panose="02020603050405020304" pitchFamily="18" charset="0"/>
                <a:cs typeface="Times New Roman" panose="02020603050405020304" pitchFamily="18" charset="0"/>
              </a:rPr>
              <a:t>(alcuni </a:t>
            </a:r>
            <a:r>
              <a:rPr lang="it-IT" sz="2000" dirty="0">
                <a:latin typeface="Times New Roman" panose="02020603050405020304" pitchFamily="18" charset="0"/>
                <a:cs typeface="Times New Roman" panose="02020603050405020304" pitchFamily="18" charset="0"/>
              </a:rPr>
              <a:t>uccelli mangiano bacche prima </a:t>
            </a:r>
            <a:r>
              <a:rPr lang="it-IT" sz="2000" dirty="0" smtClean="0">
                <a:latin typeface="Times New Roman" panose="02020603050405020304" pitchFamily="18" charset="0"/>
                <a:cs typeface="Times New Roman" panose="02020603050405020304" pitchFamily="18" charset="0"/>
              </a:rPr>
              <a:t>del volo dall'</a:t>
            </a:r>
            <a:r>
              <a:rPr lang="it-IT" sz="2000" i="1" dirty="0" smtClean="0">
                <a:latin typeface="Times New Roman" panose="02020603050405020304" pitchFamily="18" charset="0"/>
                <a:cs typeface="Times New Roman" panose="02020603050405020304" pitchFamily="18" charset="0"/>
              </a:rPr>
              <a:t>Albania, </a:t>
            </a:r>
            <a:r>
              <a:rPr lang="it-IT" sz="2000" dirty="0" smtClean="0">
                <a:latin typeface="Times New Roman" panose="02020603050405020304" pitchFamily="18" charset="0"/>
                <a:cs typeface="Times New Roman" panose="02020603050405020304" pitchFamily="18" charset="0"/>
              </a:rPr>
              <a:t>digeriscono </a:t>
            </a:r>
            <a:r>
              <a:rPr lang="it-IT" sz="2000" dirty="0">
                <a:latin typeface="Times New Roman" panose="02020603050405020304" pitchFamily="18" charset="0"/>
                <a:cs typeface="Times New Roman" panose="02020603050405020304" pitchFamily="18" charset="0"/>
              </a:rPr>
              <a:t>in un paio di ore, il tempo necessario </a:t>
            </a:r>
            <a:r>
              <a:rPr lang="it-IT" sz="2000" dirty="0" smtClean="0">
                <a:latin typeface="Times New Roman" panose="02020603050405020304" pitchFamily="18" charset="0"/>
                <a:cs typeface="Times New Roman" panose="02020603050405020304" pitchFamily="18" charset="0"/>
              </a:rPr>
              <a:t>per l’arrivo in </a:t>
            </a:r>
            <a:r>
              <a:rPr lang="it-IT" sz="2000" i="1" dirty="0">
                <a:latin typeface="Times New Roman" panose="02020603050405020304" pitchFamily="18" charset="0"/>
                <a:cs typeface="Times New Roman" panose="02020603050405020304" pitchFamily="18" charset="0"/>
              </a:rPr>
              <a:t>Puglia</a:t>
            </a:r>
            <a:r>
              <a:rPr lang="it-IT" sz="2000" dirty="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ad </a:t>
            </a:r>
            <a:r>
              <a:rPr lang="it-IT" sz="2000" dirty="0">
                <a:latin typeface="Times New Roman" panose="02020603050405020304" pitchFamily="18" charset="0"/>
                <a:cs typeface="Times New Roman" panose="02020603050405020304" pitchFamily="18" charset="0"/>
              </a:rPr>
              <a:t>Otranto, </a:t>
            </a:r>
            <a:r>
              <a:rPr lang="it-IT" sz="2000" dirty="0" smtClean="0">
                <a:latin typeface="Times New Roman" panose="02020603050405020304" pitchFamily="18" charset="0"/>
                <a:cs typeface="Times New Roman" panose="02020603050405020304" pitchFamily="18" charset="0"/>
              </a:rPr>
              <a:t>lasciando poi i </a:t>
            </a:r>
            <a:r>
              <a:rPr lang="it-IT" sz="2000" dirty="0">
                <a:latin typeface="Times New Roman" panose="02020603050405020304" pitchFamily="18" charset="0"/>
                <a:cs typeface="Times New Roman" panose="02020603050405020304" pitchFamily="18" charset="0"/>
              </a:rPr>
              <a:t>semi non digeriti </a:t>
            </a:r>
            <a:r>
              <a:rPr lang="it-IT" sz="2000" dirty="0" smtClean="0">
                <a:latin typeface="Times New Roman" panose="02020603050405020304" pitchFamily="18" charset="0"/>
                <a:cs typeface="Times New Roman" panose="02020603050405020304" pitchFamily="18" charset="0"/>
              </a:rPr>
              <a:t>negli escrementi). Vi sono casi anche vostri, locali.</a:t>
            </a:r>
          </a:p>
          <a:p>
            <a:pPr marL="0" indent="0" algn="just">
              <a:buNone/>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40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
            <a:ext cx="9144000" cy="508000"/>
          </a:xfrm>
        </p:spPr>
        <p:txBody>
          <a:bodyPr/>
          <a:lstStyle/>
          <a:p>
            <a:r>
              <a:rPr lang="it-IT" sz="3200" b="1" dirty="0">
                <a:solidFill>
                  <a:schemeClr val="tx1"/>
                </a:solidFill>
                <a:latin typeface="Times New Roman" panose="02020603050405020304" pitchFamily="18" charset="0"/>
                <a:cs typeface="Times New Roman" panose="02020603050405020304" pitchFamily="18" charset="0"/>
              </a:rPr>
              <a:t>P</a:t>
            </a:r>
            <a:r>
              <a:rPr lang="it-IT" sz="3200" b="1" dirty="0" smtClean="0">
                <a:solidFill>
                  <a:schemeClr val="tx1"/>
                </a:solidFill>
                <a:latin typeface="Times New Roman" panose="02020603050405020304" pitchFamily="18" charset="0"/>
                <a:cs typeface="Times New Roman" panose="02020603050405020304" pitchFamily="18" charset="0"/>
              </a:rPr>
              <a:t>ure </a:t>
            </a:r>
            <a:r>
              <a:rPr lang="it-IT" sz="3200" b="1" dirty="0" smtClean="0">
                <a:solidFill>
                  <a:srgbClr val="FF0000"/>
                </a:solidFill>
                <a:latin typeface="Times New Roman" panose="02020603050405020304" pitchFamily="18" charset="0"/>
                <a:cs typeface="Times New Roman" panose="02020603050405020304" pitchFamily="18" charset="0"/>
              </a:rPr>
              <a:t>le specie autoctone </a:t>
            </a:r>
            <a:r>
              <a:rPr lang="it-IT" sz="3200" b="1" dirty="0">
                <a:solidFill>
                  <a:srgbClr val="FF0000"/>
                </a:solidFill>
                <a:latin typeface="Times New Roman" panose="02020603050405020304" pitchFamily="18" charset="0"/>
                <a:cs typeface="Times New Roman" panose="02020603050405020304" pitchFamily="18" charset="0"/>
              </a:rPr>
              <a:t>o</a:t>
            </a:r>
            <a:r>
              <a:rPr lang="it-IT" sz="3200" b="1" dirty="0" smtClean="0">
                <a:solidFill>
                  <a:srgbClr val="FF0000"/>
                </a:solidFill>
                <a:latin typeface="Times New Roman" panose="02020603050405020304" pitchFamily="18" charset="0"/>
                <a:cs typeface="Times New Roman" panose="02020603050405020304" pitchFamily="18" charset="0"/>
              </a:rPr>
              <a:t> aliene </a:t>
            </a:r>
            <a:r>
              <a:rPr lang="it-IT" sz="3200" b="1" dirty="0" smtClean="0">
                <a:solidFill>
                  <a:schemeClr val="tx1"/>
                </a:solidFill>
                <a:latin typeface="Times New Roman" panose="02020603050405020304" pitchFamily="18" charset="0"/>
                <a:cs typeface="Times New Roman" panose="02020603050405020304" pitchFamily="18" charset="0"/>
              </a:rPr>
              <a:t>sono evolute</a:t>
            </a:r>
            <a:endParaRPr lang="it-IT" sz="1400" b="1" dirty="0">
              <a:solidFill>
                <a:srgbClr val="FF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21</a:t>
            </a:fld>
            <a:endParaRPr lang="it-IT"/>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60" y="1772816"/>
            <a:ext cx="3812991" cy="2383120"/>
          </a:xfrm>
          <a:prstGeom prst="rect">
            <a:avLst/>
          </a:prstGeom>
        </p:spPr>
      </p:pic>
      <p:sp>
        <p:nvSpPr>
          <p:cNvPr id="3" name="Segnaposto contenuto 2"/>
          <p:cNvSpPr>
            <a:spLocks noGrp="1"/>
          </p:cNvSpPr>
          <p:nvPr>
            <p:ph idx="1"/>
          </p:nvPr>
        </p:nvSpPr>
        <p:spPr>
          <a:xfrm>
            <a:off x="3938751" y="620688"/>
            <a:ext cx="5205249" cy="5916092"/>
          </a:xfrm>
        </p:spPr>
        <p:txBody>
          <a:bodyPr/>
          <a:lstStyle/>
          <a:p>
            <a:pPr marL="0" indent="0" algn="just">
              <a:buNone/>
            </a:pPr>
            <a:r>
              <a:rPr lang="it-IT" sz="2400" dirty="0" smtClean="0">
                <a:latin typeface="Times New Roman" panose="02020603050405020304" pitchFamily="18" charset="0"/>
                <a:cs typeface="Times New Roman" panose="02020603050405020304" pitchFamily="18" charset="0"/>
              </a:rPr>
              <a:t>La questione è delicata.</a:t>
            </a:r>
          </a:p>
          <a:p>
            <a:pPr marL="0" indent="0" algn="just">
              <a:buNone/>
            </a:pPr>
            <a:r>
              <a:rPr lang="it-IT" sz="2400" dirty="0" smtClean="0">
                <a:latin typeface="Times New Roman" panose="02020603050405020304" pitchFamily="18" charset="0"/>
                <a:cs typeface="Times New Roman" panose="02020603050405020304" pitchFamily="18" charset="0"/>
              </a:rPr>
              <a:t>In ogni ecosistema terrestre c’era sempre qualche vivente prima dell’arrivo di una specie vegetale o animale, la stessa definizione di ecosistema lo presuppone.</a:t>
            </a:r>
          </a:p>
          <a:p>
            <a:pPr marL="0" indent="0" algn="just">
              <a:buNone/>
            </a:pPr>
            <a:r>
              <a:rPr lang="it-IT" sz="2400" dirty="0" smtClean="0">
                <a:latin typeface="Times New Roman" panose="02020603050405020304" pitchFamily="18" charset="0"/>
                <a:cs typeface="Times New Roman" panose="02020603050405020304" pitchFamily="18" charset="0"/>
              </a:rPr>
              <a:t>Tendiamo a far cominciare la «storia» sempre da quando siamo arrivati noi.</a:t>
            </a:r>
          </a:p>
          <a:p>
            <a:pPr marL="0" indent="0" algn="just">
              <a:buNone/>
            </a:pPr>
            <a:r>
              <a:rPr lang="it-IT" sz="2400" dirty="0" smtClean="0">
                <a:latin typeface="Times New Roman" panose="02020603050405020304" pitchFamily="18" charset="0"/>
                <a:cs typeface="Times New Roman" panose="02020603050405020304" pitchFamily="18" charset="0"/>
              </a:rPr>
              <a:t>Ciò non toglie nulla agli opportuni scientifici studi sulle nuove specie in un ecosistema antico come pure attuale.</a:t>
            </a:r>
          </a:p>
          <a:p>
            <a:pPr marL="0" indent="0" algn="just">
              <a:buNone/>
            </a:pPr>
            <a:r>
              <a:rPr lang="it-IT" sz="2400" dirty="0">
                <a:latin typeface="Times New Roman" panose="02020603050405020304" pitchFamily="18" charset="0"/>
                <a:cs typeface="Times New Roman" panose="02020603050405020304" pitchFamily="18" charset="0"/>
              </a:rPr>
              <a:t>E</a:t>
            </a:r>
            <a:r>
              <a:rPr lang="it-IT" sz="2400" dirty="0" smtClean="0">
                <a:latin typeface="Times New Roman" panose="02020603050405020304" pitchFamily="18" charset="0"/>
                <a:cs typeface="Times New Roman" panose="02020603050405020304" pitchFamily="18" charset="0"/>
              </a:rPr>
              <a:t>sserci da prima non dà diritti particolari, serve a capire l’ecologia e la biologia, noi dando valore a ogni eguale e diverso, considerando inalienabile ogni </a:t>
            </a:r>
            <a:r>
              <a:rPr lang="it-IT" sz="2400" i="1" dirty="0" smtClean="0">
                <a:latin typeface="Times New Roman" panose="02020603050405020304" pitchFamily="18" charset="0"/>
                <a:cs typeface="Times New Roman" panose="02020603050405020304" pitchFamily="18" charset="0"/>
              </a:rPr>
              <a:t>sapiens</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021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1340768"/>
          </a:xfrm>
        </p:spPr>
        <p:txBody>
          <a:bodyPr/>
          <a:lstStyle/>
          <a:p>
            <a:pPr algn="just"/>
            <a:r>
              <a:rPr lang="it-IT" sz="2800" dirty="0" smtClean="0">
                <a:solidFill>
                  <a:schemeClr val="tx1"/>
                </a:solidFill>
                <a:latin typeface="Times New Roman" panose="02020603050405020304" pitchFamily="18" charset="0"/>
                <a:cs typeface="Times New Roman" panose="02020603050405020304" pitchFamily="18" charset="0"/>
              </a:rPr>
              <a:t>In </a:t>
            </a:r>
            <a:r>
              <a:rPr lang="it-IT" sz="2800" dirty="0">
                <a:solidFill>
                  <a:schemeClr val="tx1"/>
                </a:solidFill>
                <a:latin typeface="Times New Roman" panose="02020603050405020304" pitchFamily="18" charset="0"/>
                <a:cs typeface="Times New Roman" panose="02020603050405020304" pitchFamily="18" charset="0"/>
              </a:rPr>
              <a:t>vari differenti modi </a:t>
            </a:r>
            <a:r>
              <a:rPr lang="it-IT" sz="2800" dirty="0" smtClean="0">
                <a:solidFill>
                  <a:schemeClr val="tx1"/>
                </a:solidFill>
                <a:latin typeface="Times New Roman" panose="02020603050405020304" pitchFamily="18" charset="0"/>
                <a:cs typeface="Times New Roman" panose="02020603050405020304" pitchFamily="18" charset="0"/>
              </a:rPr>
              <a:t>è comunque migrato parte del mondo vegetale, modi pur sempre connessi a migrazioni di altre specie, vegetali, animali, </a:t>
            </a:r>
            <a:r>
              <a:rPr lang="it-IT" sz="2800" i="1" dirty="0" smtClean="0">
                <a:solidFill>
                  <a:schemeClr val="tx1"/>
                </a:solidFill>
                <a:latin typeface="Times New Roman" panose="02020603050405020304" pitchFamily="18" charset="0"/>
                <a:cs typeface="Times New Roman" panose="02020603050405020304" pitchFamily="18" charset="0"/>
              </a:rPr>
              <a:t>sapiens</a:t>
            </a:r>
            <a:r>
              <a:rPr lang="it-IT" sz="2800" b="1" dirty="0" smtClean="0">
                <a:solidFill>
                  <a:schemeClr val="tx1"/>
                </a:solidFill>
                <a:latin typeface="Times New Roman" panose="02020603050405020304" pitchFamily="18" charset="0"/>
                <a:cs typeface="Times New Roman" panose="02020603050405020304" pitchFamily="18" charset="0"/>
              </a:rPr>
              <a:t>: </a:t>
            </a:r>
            <a:r>
              <a:rPr lang="it-IT" sz="2800" b="1" dirty="0" smtClean="0">
                <a:solidFill>
                  <a:srgbClr val="FF0000"/>
                </a:solidFill>
                <a:latin typeface="Times New Roman" panose="02020603050405020304" pitchFamily="18" charset="0"/>
                <a:cs typeface="Times New Roman" panose="02020603050405020304" pitchFamily="18" charset="0"/>
              </a:rPr>
              <a:t>non si migra mai da soli! </a:t>
            </a:r>
            <a:r>
              <a:rPr lang="it-IT" sz="2800" dirty="0" smtClean="0">
                <a:solidFill>
                  <a:schemeClr val="tx1"/>
                </a:solidFill>
                <a:latin typeface="Times New Roman" panose="02020603050405020304" pitchFamily="18" charset="0"/>
                <a:cs typeface="Times New Roman" panose="02020603050405020304" pitchFamily="18" charset="0"/>
              </a:rPr>
              <a:t>Sss!</a:t>
            </a:r>
            <a:endParaRPr lang="it-IT" sz="2800" b="1" dirty="0">
              <a:solidFill>
                <a:schemeClr val="tx1"/>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22</a:t>
            </a:fld>
            <a:endParaRPr lang="it-IT"/>
          </a:p>
        </p:txBody>
      </p:sp>
      <p:sp>
        <p:nvSpPr>
          <p:cNvPr id="3" name="Segnaposto contenuto 2"/>
          <p:cNvSpPr>
            <a:spLocks noGrp="1"/>
          </p:cNvSpPr>
          <p:nvPr>
            <p:ph idx="1"/>
          </p:nvPr>
        </p:nvSpPr>
        <p:spPr>
          <a:xfrm>
            <a:off x="0" y="1340768"/>
            <a:ext cx="9144000" cy="5196011"/>
          </a:xfrm>
        </p:spPr>
        <p:txBody>
          <a:bodyPr/>
          <a:lstStyle/>
          <a:p>
            <a:pPr marL="0" indent="0" algn="just">
              <a:buNone/>
            </a:pPr>
            <a:r>
              <a:rPr lang="it-IT" sz="1600" dirty="0" smtClean="0">
                <a:latin typeface="Times New Roman" panose="02020603050405020304" pitchFamily="18" charset="0"/>
                <a:cs typeface="Times New Roman" panose="02020603050405020304" pitchFamily="18" charset="0"/>
              </a:rPr>
              <a:t>Per le antichissime migrazioni vegetali </a:t>
            </a:r>
            <a:r>
              <a:rPr lang="it-IT" sz="1600" dirty="0">
                <a:latin typeface="Times New Roman" panose="02020603050405020304" pitchFamily="18" charset="0"/>
                <a:cs typeface="Times New Roman" panose="02020603050405020304" pitchFamily="18" charset="0"/>
              </a:rPr>
              <a:t>furono ovviamente decisive </a:t>
            </a:r>
            <a:r>
              <a:rPr lang="it-IT" sz="1600" dirty="0" smtClean="0">
                <a:latin typeface="Times New Roman" panose="02020603050405020304" pitchFamily="18" charset="0"/>
                <a:cs typeface="Times New Roman" panose="02020603050405020304" pitchFamily="18" charset="0"/>
              </a:rPr>
              <a:t>le </a:t>
            </a:r>
            <a:r>
              <a:rPr lang="it-IT" sz="1600" b="1" dirty="0" smtClean="0">
                <a:latin typeface="Times New Roman" panose="02020603050405020304" pitchFamily="18" charset="0"/>
                <a:cs typeface="Times New Roman" panose="02020603050405020304" pitchFamily="18" charset="0"/>
              </a:rPr>
              <a:t>dinamiche continentali e insulari </a:t>
            </a:r>
            <a:r>
              <a:rPr lang="it-IT" sz="1600" dirty="0" smtClean="0">
                <a:latin typeface="Times New Roman" panose="02020603050405020304" pitchFamily="18" charset="0"/>
                <a:cs typeface="Times New Roman" panose="02020603050405020304" pitchFamily="18" charset="0"/>
              </a:rPr>
              <a:t>(ogni tanto si fa riferimento alla </a:t>
            </a:r>
            <a:r>
              <a:rPr lang="it-IT" sz="1600" dirty="0">
                <a:latin typeface="Times New Roman" panose="02020603050405020304" pitchFamily="18" charset="0"/>
                <a:cs typeface="Times New Roman" panose="02020603050405020304" pitchFamily="18" charset="0"/>
              </a:rPr>
              <a:t>romantica ipotesi darwiniana del “continente perduto</a:t>
            </a:r>
            <a:r>
              <a:rPr lang="it-IT" sz="1600" dirty="0" smtClean="0">
                <a:latin typeface="Times New Roman" panose="02020603050405020304" pitchFamily="18" charset="0"/>
                <a:cs typeface="Times New Roman" panose="02020603050405020304" pitchFamily="18" charset="0"/>
              </a:rPr>
              <a:t>”), non c’erano </a:t>
            </a:r>
            <a:r>
              <a:rPr lang="it-IT" sz="1600" i="1" dirty="0" smtClean="0">
                <a:latin typeface="Times New Roman" panose="02020603050405020304" pitchFamily="18" charset="0"/>
                <a:cs typeface="Times New Roman" panose="02020603050405020304" pitchFamily="18" charset="0"/>
              </a:rPr>
              <a:t>sapiens</a:t>
            </a:r>
            <a:r>
              <a:rPr lang="it-IT" sz="1600" dirty="0" smtClean="0">
                <a:latin typeface="Times New Roman" panose="02020603050405020304" pitchFamily="18" charset="0"/>
                <a:cs typeface="Times New Roman" panose="02020603050405020304" pitchFamily="18" charset="0"/>
              </a:rPr>
              <a:t> che potevano ovviare alla «incapacità» di migrare via cielo e via mare. Per fare un esempio, </a:t>
            </a:r>
            <a:r>
              <a:rPr lang="it-IT" sz="1600" dirty="0">
                <a:latin typeface="Times New Roman" panose="02020603050405020304" pitchFamily="18" charset="0"/>
                <a:cs typeface="Times New Roman" panose="02020603050405020304" pitchFamily="18" charset="0"/>
              </a:rPr>
              <a:t>l</a:t>
            </a:r>
            <a:r>
              <a:rPr lang="it-IT" sz="1600" dirty="0" smtClean="0">
                <a:latin typeface="Times New Roman" panose="02020603050405020304" pitchFamily="18" charset="0"/>
                <a:cs typeface="Times New Roman" panose="02020603050405020304" pitchFamily="18" charset="0"/>
              </a:rPr>
              <a:t>e nuove piante </a:t>
            </a:r>
            <a:r>
              <a:rPr lang="it-IT" sz="1600" dirty="0">
                <a:latin typeface="Times New Roman" panose="02020603050405020304" pitchFamily="18" charset="0"/>
                <a:cs typeface="Times New Roman" panose="02020603050405020304" pitchFamily="18" charset="0"/>
              </a:rPr>
              <a:t>terrestri del Cretaceo sono ben conosciute soltanto nelle regioni dove si hanno successioni continentali, ricche di angiosperme </a:t>
            </a:r>
            <a:r>
              <a:rPr lang="it-IT" sz="1600" dirty="0" smtClean="0">
                <a:latin typeface="Times New Roman" panose="02020603050405020304" pitchFamily="18" charset="0"/>
                <a:cs typeface="Times New Roman" panose="02020603050405020304" pitchFamily="18" charset="0"/>
              </a:rPr>
              <a:t>dicotiledoni.</a:t>
            </a:r>
          </a:p>
          <a:p>
            <a:pPr marL="0" indent="0" algn="just">
              <a:buNone/>
            </a:pPr>
            <a:r>
              <a:rPr lang="it-IT" sz="1600" dirty="0" smtClean="0">
                <a:latin typeface="Times New Roman" panose="02020603050405020304" pitchFamily="18" charset="0"/>
                <a:cs typeface="Times New Roman" panose="02020603050405020304" pitchFamily="18" charset="0"/>
              </a:rPr>
              <a:t>Veniamo a dopo la quinta estinzione di massa della biodiversità planetaria alla scomparsa dei dinosauri e al </a:t>
            </a:r>
            <a:r>
              <a:rPr lang="it-IT" sz="1600" b="1" dirty="0" smtClean="0">
                <a:latin typeface="Times New Roman" panose="02020603050405020304" pitchFamily="18" charset="0"/>
                <a:cs typeface="Times New Roman" panose="02020603050405020304" pitchFamily="18" charset="0"/>
              </a:rPr>
              <a:t>Paleocene</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l’altro </a:t>
            </a:r>
            <a:r>
              <a:rPr lang="it-IT" sz="1600" dirty="0" smtClean="0">
                <a:latin typeface="Times New Roman" panose="02020603050405020304" pitchFamily="18" charset="0"/>
                <a:cs typeface="Times New Roman" panose="02020603050405020304" pitchFamily="18" charset="0"/>
              </a:rPr>
              <a:t>ieri più o meno. </a:t>
            </a:r>
            <a:r>
              <a:rPr lang="it-IT" sz="1600" dirty="0">
                <a:latin typeface="Times New Roman" panose="02020603050405020304" pitchFamily="18" charset="0"/>
                <a:cs typeface="Times New Roman" panose="02020603050405020304" pitchFamily="18" charset="0"/>
              </a:rPr>
              <a:t>Il clima caldo permise la crescita di dense foreste tropicali (il primo insediamento delle moderne foreste pluviali), sub-tropicali e decidue praticamente in tutte le aree del mondo; anche le regioni polari, prive di ghiacci permanenti si coprirono di conifere e alberi a foglia </a:t>
            </a:r>
            <a:r>
              <a:rPr lang="it-IT" sz="1600" dirty="0" err="1">
                <a:latin typeface="Times New Roman" panose="02020603050405020304" pitchFamily="18" charset="0"/>
                <a:cs typeface="Times New Roman" panose="02020603050405020304" pitchFamily="18" charset="0"/>
              </a:rPr>
              <a:t>caduciforme</a:t>
            </a:r>
            <a:r>
              <a:rPr lang="it-IT" sz="1600" dirty="0">
                <a:latin typeface="Times New Roman" panose="02020603050405020304" pitchFamily="18" charset="0"/>
                <a:cs typeface="Times New Roman" panose="02020603050405020304" pitchFamily="18" charset="0"/>
              </a:rPr>
              <a:t>. Data l'assenza dei grandi e voraci dinosauri erbivori, le foreste del Paleocene erano probabilmente più fitte di quelle del </a:t>
            </a:r>
            <a:r>
              <a:rPr lang="it-IT" sz="1600" dirty="0" smtClean="0">
                <a:latin typeface="Times New Roman" panose="02020603050405020304" pitchFamily="18" charset="0"/>
                <a:cs typeface="Times New Roman" panose="02020603050405020304" pitchFamily="18" charset="0"/>
              </a:rPr>
              <a:t>Cretacico. </a:t>
            </a:r>
          </a:p>
          <a:p>
            <a:pPr marL="0" indent="0" algn="just">
              <a:buNone/>
            </a:pPr>
            <a:r>
              <a:rPr lang="it-IT" sz="1600" dirty="0" smtClean="0">
                <a:latin typeface="Times New Roman" panose="02020603050405020304" pitchFamily="18" charset="0"/>
                <a:cs typeface="Times New Roman" panose="02020603050405020304" pitchFamily="18" charset="0"/>
              </a:rPr>
              <a:t>Le </a:t>
            </a:r>
            <a:r>
              <a:rPr lang="it-IT" sz="1600" dirty="0">
                <a:latin typeface="Times New Roman" panose="02020603050405020304" pitchFamily="18" charset="0"/>
                <a:cs typeface="Times New Roman" panose="02020603050405020304" pitchFamily="18" charset="0"/>
              </a:rPr>
              <a:t>prime piante fiorite, le </a:t>
            </a:r>
            <a:r>
              <a:rPr lang="it-IT" sz="1600" dirty="0" smtClean="0">
                <a:latin typeface="Times New Roman" panose="02020603050405020304" pitchFamily="18" charset="0"/>
                <a:cs typeface="Times New Roman" panose="02020603050405020304" pitchFamily="18" charset="0"/>
              </a:rPr>
              <a:t>angiosperme proseguirono </a:t>
            </a:r>
            <a:r>
              <a:rPr lang="it-IT" sz="1600" dirty="0">
                <a:latin typeface="Times New Roman" panose="02020603050405020304" pitchFamily="18" charset="0"/>
                <a:cs typeface="Times New Roman" panose="02020603050405020304" pitchFamily="18" charset="0"/>
              </a:rPr>
              <a:t>il loro sviluppo e </a:t>
            </a:r>
            <a:r>
              <a:rPr lang="it-IT" sz="1600" dirty="0" smtClean="0">
                <a:latin typeface="Times New Roman" panose="02020603050405020304" pitchFamily="18" charset="0"/>
                <a:cs typeface="Times New Roman" panose="02020603050405020304" pitchFamily="18" charset="0"/>
              </a:rPr>
              <a:t>proliferarono </a:t>
            </a:r>
            <a:r>
              <a:rPr lang="it-IT" sz="1600" dirty="0">
                <a:latin typeface="Times New Roman" panose="02020603050405020304" pitchFamily="18" charset="0"/>
                <a:cs typeface="Times New Roman" panose="02020603050405020304" pitchFamily="18" charset="0"/>
              </a:rPr>
              <a:t>in contemporanea con </a:t>
            </a:r>
            <a:r>
              <a:rPr lang="it-IT" sz="1600" b="1" dirty="0">
                <a:latin typeface="Times New Roman" panose="02020603050405020304" pitchFamily="18" charset="0"/>
                <a:cs typeface="Times New Roman" panose="02020603050405020304" pitchFamily="18" charset="0"/>
              </a:rPr>
              <a:t>l'evoluzione degli insetti </a:t>
            </a:r>
            <a:r>
              <a:rPr lang="it-IT" sz="1600" dirty="0">
                <a:latin typeface="Times New Roman" panose="02020603050405020304" pitchFamily="18" charset="0"/>
                <a:cs typeface="Times New Roman" panose="02020603050405020304" pitchFamily="18" charset="0"/>
              </a:rPr>
              <a:t>che </a:t>
            </a:r>
            <a:r>
              <a:rPr lang="it-IT" sz="1600" dirty="0" smtClean="0">
                <a:latin typeface="Times New Roman" panose="02020603050405020304" pitchFamily="18" charset="0"/>
                <a:cs typeface="Times New Roman" panose="02020603050405020304" pitchFamily="18" charset="0"/>
              </a:rPr>
              <a:t>da una parte da </a:t>
            </a:r>
            <a:r>
              <a:rPr lang="it-IT" sz="1600" dirty="0">
                <a:latin typeface="Times New Roman" panose="02020603050405020304" pitchFamily="18" charset="0"/>
                <a:cs typeface="Times New Roman" panose="02020603050405020304" pitchFamily="18" charset="0"/>
              </a:rPr>
              <a:t>loro ricavano il nutrimento, </a:t>
            </a:r>
            <a:r>
              <a:rPr lang="it-IT" sz="1600" dirty="0" smtClean="0">
                <a:latin typeface="Times New Roman" panose="02020603050405020304" pitchFamily="18" charset="0"/>
                <a:cs typeface="Times New Roman" panose="02020603050405020304" pitchFamily="18" charset="0"/>
              </a:rPr>
              <a:t>dall’altra contribuivano alla </a:t>
            </a:r>
            <a:r>
              <a:rPr lang="it-IT" sz="1600" dirty="0">
                <a:latin typeface="Times New Roman" panose="02020603050405020304" pitchFamily="18" charset="0"/>
                <a:cs typeface="Times New Roman" panose="02020603050405020304" pitchFamily="18" charset="0"/>
              </a:rPr>
              <a:t>loro </a:t>
            </a:r>
            <a:r>
              <a:rPr lang="it-IT" sz="1600" dirty="0" smtClean="0">
                <a:latin typeface="Times New Roman" panose="02020603050405020304" pitchFamily="18" charset="0"/>
                <a:cs typeface="Times New Roman" panose="02020603050405020304" pitchFamily="18" charset="0"/>
              </a:rPr>
              <a:t>impollinazione e quindi alla loro migrazione intergenerazionale (il ronzio delle api).</a:t>
            </a:r>
            <a:r>
              <a:rPr lang="it-IT" sz="1600" dirty="0">
                <a:latin typeface="Times New Roman" panose="02020603050405020304" pitchFamily="18" charset="0"/>
                <a:cs typeface="Times New Roman" panose="02020603050405020304" pitchFamily="18" charset="0"/>
              </a:rPr>
              <a:t> La curva di crescita tra le specie di coleotteri, insetti fitofagi e impollinatori è strettamente legata a quella delle angiosperme, la cui differenziazione ha “trainato” con sé la diversità </a:t>
            </a:r>
            <a:r>
              <a:rPr lang="it-IT" sz="1600" dirty="0" smtClean="0">
                <a:latin typeface="Times New Roman" panose="02020603050405020304" pitchFamily="18" charset="0"/>
                <a:cs typeface="Times New Roman" panose="02020603050405020304" pitchFamily="18" charset="0"/>
              </a:rPr>
              <a:t>globale.</a:t>
            </a:r>
          </a:p>
          <a:p>
            <a:pPr marL="0" indent="0" algn="just">
              <a:buNone/>
            </a:pPr>
            <a:r>
              <a:rPr lang="it-IT" sz="1600" dirty="0" smtClean="0">
                <a:latin typeface="Times New Roman" panose="02020603050405020304" pitchFamily="18" charset="0"/>
                <a:cs typeface="Times New Roman" panose="02020603050405020304" pitchFamily="18" charset="0"/>
              </a:rPr>
              <a:t>Seguirono i differenti climi, spesso ciclicamente diversi, di Eocene, Oligocene, Miocene</a:t>
            </a:r>
            <a:r>
              <a:rPr lang="it-IT" sz="1600" dirty="0">
                <a:latin typeface="Times New Roman" panose="02020603050405020304" pitchFamily="18" charset="0"/>
                <a:cs typeface="Times New Roman" panose="02020603050405020304" pitchFamily="18" charset="0"/>
              </a:rPr>
              <a:t> </a:t>
            </a:r>
            <a:r>
              <a:rPr lang="it-IT" sz="1600" dirty="0" smtClean="0">
                <a:latin typeface="Times New Roman" panose="02020603050405020304" pitchFamily="18" charset="0"/>
                <a:cs typeface="Times New Roman" panose="02020603050405020304" pitchFamily="18" charset="0"/>
              </a:rPr>
              <a:t>e Pliocene:</a:t>
            </a:r>
            <a:r>
              <a:rPr lang="it-IT" sz="1600" dirty="0">
                <a:latin typeface="Times New Roman" panose="02020603050405020304" pitchFamily="18" charset="0"/>
                <a:cs typeface="Times New Roman" panose="02020603050405020304" pitchFamily="18" charset="0"/>
              </a:rPr>
              <a:t> i</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severi cambiamenti climatici durante i cicli di glaciazioni ebbero importanti conseguenze anche sulla flora e la </a:t>
            </a:r>
            <a:r>
              <a:rPr lang="it-IT" sz="1600" dirty="0" smtClean="0">
                <a:latin typeface="Times New Roman" panose="02020603050405020304" pitchFamily="18" charset="0"/>
                <a:cs typeface="Times New Roman" panose="02020603050405020304" pitchFamily="18" charset="0"/>
              </a:rPr>
              <a:t>fauna, a </a:t>
            </a:r>
            <a:r>
              <a:rPr lang="it-IT" sz="1600" dirty="0">
                <a:latin typeface="Times New Roman" panose="02020603050405020304" pitchFamily="18" charset="0"/>
                <a:cs typeface="Times New Roman" panose="02020603050405020304" pitchFamily="18" charset="0"/>
              </a:rPr>
              <a:t>ogni avanzata dei ghiacci, grandi </a:t>
            </a:r>
            <a:r>
              <a:rPr lang="it-IT" sz="1600" dirty="0" smtClean="0">
                <a:latin typeface="Times New Roman" panose="02020603050405020304" pitchFamily="18" charset="0"/>
                <a:cs typeface="Times New Roman" panose="02020603050405020304" pitchFamily="18" charset="0"/>
              </a:rPr>
              <a:t>territori si </a:t>
            </a:r>
            <a:r>
              <a:rPr lang="it-IT" sz="1600" dirty="0">
                <a:latin typeface="Times New Roman" panose="02020603050405020304" pitchFamily="18" charset="0"/>
                <a:cs typeface="Times New Roman" panose="02020603050405020304" pitchFamily="18" charset="0"/>
              </a:rPr>
              <a:t>spopolavano </a:t>
            </a:r>
            <a:r>
              <a:rPr lang="it-IT" sz="1600" dirty="0" smtClean="0">
                <a:latin typeface="Times New Roman" panose="02020603050405020304" pitchFamily="18" charset="0"/>
                <a:cs typeface="Times New Roman" panose="02020603050405020304" pitchFamily="18" charset="0"/>
              </a:rPr>
              <a:t>completamente, piante e animali </a:t>
            </a:r>
            <a:r>
              <a:rPr lang="it-IT" sz="1600" dirty="0">
                <a:latin typeface="Times New Roman" panose="02020603050405020304" pitchFamily="18" charset="0"/>
                <a:cs typeface="Times New Roman" panose="02020603050405020304" pitchFamily="18" charset="0"/>
              </a:rPr>
              <a:t>si ritiravano verso </a:t>
            </a:r>
            <a:r>
              <a:rPr lang="it-IT" sz="1600" dirty="0" smtClean="0">
                <a:latin typeface="Times New Roman" panose="02020603050405020304" pitchFamily="18" charset="0"/>
                <a:cs typeface="Times New Roman" panose="02020603050405020304" pitchFamily="18" charset="0"/>
              </a:rPr>
              <a:t>sud. Arriviamo così alla fine dell’ultima glaciazione al </a:t>
            </a:r>
            <a:r>
              <a:rPr lang="it-IT" sz="1600" b="1" dirty="0" smtClean="0">
                <a:latin typeface="Times New Roman" panose="02020603050405020304" pitchFamily="18" charset="0"/>
                <a:cs typeface="Times New Roman" panose="02020603050405020304" pitchFamily="18" charset="0"/>
              </a:rPr>
              <a:t>Quaternario </a:t>
            </a:r>
            <a:r>
              <a:rPr lang="it-IT" sz="1600" dirty="0" smtClean="0">
                <a:latin typeface="Times New Roman" panose="02020603050405020304" pitchFamily="18" charset="0"/>
                <a:cs typeface="Times New Roman" panose="02020603050405020304" pitchFamily="18" charset="0"/>
              </a:rPr>
              <a:t>e al </a:t>
            </a:r>
            <a:r>
              <a:rPr lang="it-IT" sz="1600" b="1" dirty="0" smtClean="0">
                <a:latin typeface="Times New Roman" panose="02020603050405020304" pitchFamily="18" charset="0"/>
                <a:cs typeface="Times New Roman" panose="02020603050405020304" pitchFamily="18" charset="0"/>
              </a:rPr>
              <a:t>Neolitico</a:t>
            </a:r>
            <a:r>
              <a:rPr lang="it-IT" sz="1600" dirty="0" smtClean="0">
                <a:latin typeface="Times New Roman" panose="02020603050405020304" pitchFamily="18" charset="0"/>
                <a:cs typeface="Times New Roman" panose="02020603050405020304" pitchFamily="18" charset="0"/>
              </a:rPr>
              <a:t>, a oggi. </a:t>
            </a:r>
            <a:endParaRPr lang="it-IT" sz="16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85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476671"/>
          </a:xfrm>
        </p:spPr>
        <p:txBody>
          <a:bodyPr/>
          <a:lstStyle/>
          <a:p>
            <a:r>
              <a:rPr lang="it-IT" sz="2600" b="1" dirty="0" smtClean="0">
                <a:latin typeface="Times New Roman" panose="02020603050405020304" pitchFamily="18" charset="0"/>
                <a:cs typeface="Times New Roman" panose="02020603050405020304" pitchFamily="18" charset="0"/>
              </a:rPr>
              <a:t>Perché è significativo per gli ecosistemi il </a:t>
            </a:r>
            <a:r>
              <a:rPr lang="it-IT" sz="2600" b="1" dirty="0" smtClean="0">
                <a:solidFill>
                  <a:srgbClr val="FF0000"/>
                </a:solidFill>
                <a:latin typeface="Times New Roman" panose="02020603050405020304" pitchFamily="18" charset="0"/>
                <a:cs typeface="Times New Roman" panose="02020603050405020304" pitchFamily="18" charset="0"/>
              </a:rPr>
              <a:t>migrare delle specie</a:t>
            </a:r>
            <a:r>
              <a:rPr lang="it-IT" sz="2600" b="1" dirty="0" smtClean="0">
                <a:latin typeface="Times New Roman" panose="02020603050405020304" pitchFamily="18" charset="0"/>
                <a:cs typeface="Times New Roman" panose="02020603050405020304" pitchFamily="18" charset="0"/>
              </a:rPr>
              <a:t>:</a:t>
            </a:r>
            <a:endParaRPr lang="it-IT" sz="26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1"/>
            <a:ext cx="9144000" cy="6656871"/>
          </a:xfrm>
        </p:spPr>
        <p:txBody>
          <a:bodyPr/>
          <a:lstStyle/>
          <a:p>
            <a:pPr marL="0" indent="0" algn="just">
              <a:buNone/>
            </a:pPr>
            <a:endParaRPr lang="it-IT" sz="1200" dirty="0">
              <a:latin typeface="Times New Roman" panose="02020603050405020304" pitchFamily="18" charset="0"/>
              <a:cs typeface="Times New Roman" panose="02020603050405020304" pitchFamily="18" charset="0"/>
            </a:endParaRPr>
          </a:p>
          <a:p>
            <a:pPr marL="0" indent="0" algn="just">
              <a:buNone/>
            </a:pPr>
            <a:endParaRPr lang="it-IT" sz="1200" dirty="0" smtClean="0">
              <a:latin typeface="Times New Roman" panose="02020603050405020304" pitchFamily="18" charset="0"/>
              <a:cs typeface="Times New Roman" panose="02020603050405020304" pitchFamily="18" charset="0"/>
            </a:endParaRPr>
          </a:p>
          <a:p>
            <a:pPr marL="0" indent="0" algn="just">
              <a:buNone/>
            </a:pPr>
            <a:r>
              <a:rPr lang="it-IT" sz="1800" dirty="0" smtClean="0">
                <a:latin typeface="Times New Roman" panose="02020603050405020304" pitchFamily="18" charset="0"/>
                <a:cs typeface="Times New Roman" panose="02020603050405020304" pitchFamily="18" charset="0"/>
              </a:rPr>
              <a:t>La </a:t>
            </a:r>
            <a:r>
              <a:rPr lang="it-IT" sz="1800" dirty="0">
                <a:latin typeface="Times New Roman" panose="02020603050405020304" pitchFamily="18" charset="0"/>
                <a:cs typeface="Times New Roman" panose="02020603050405020304" pitchFamily="18" charset="0"/>
              </a:rPr>
              <a:t>migrazione di individui delle diverse specie (anche non migratorie) può essere parzialmente passiva o intergenerazionale, ma non è mai solitaria, entra in </a:t>
            </a:r>
            <a:r>
              <a:rPr lang="it-IT" sz="1800" b="1" dirty="0">
                <a:latin typeface="Times New Roman" panose="02020603050405020304" pitchFamily="18" charset="0"/>
                <a:cs typeface="Times New Roman" panose="02020603050405020304" pitchFamily="18" charset="0"/>
              </a:rPr>
              <a:t>un rapporto di reciproci adattamenti con gli ecosistemi e con molte altre specie</a:t>
            </a:r>
            <a:r>
              <a:rPr lang="it-IT" sz="1800" dirty="0" smtClean="0">
                <a:latin typeface="Times New Roman" panose="02020603050405020304" pitchFamily="18" charset="0"/>
                <a:cs typeface="Times New Roman" panose="02020603050405020304" pitchFamily="18" charset="0"/>
              </a:rPr>
              <a:t>. </a:t>
            </a:r>
            <a:endParaRPr lang="it-IT" sz="1800" dirty="0">
              <a:latin typeface="Times New Roman" panose="02020603050405020304" pitchFamily="18" charset="0"/>
              <a:cs typeface="Times New Roman" panose="02020603050405020304" pitchFamily="18" charset="0"/>
            </a:endParaRPr>
          </a:p>
          <a:p>
            <a:pPr marL="0" indent="0" algn="just">
              <a:buNone/>
            </a:pPr>
            <a:r>
              <a:rPr lang="it-IT" sz="1400" dirty="0" smtClean="0">
                <a:latin typeface="Times New Roman" panose="02020603050405020304" pitchFamily="18" charset="0"/>
                <a:cs typeface="Times New Roman" panose="02020603050405020304" pitchFamily="18" charset="0"/>
              </a:rPr>
              <a:t>(Dovremo riflettere per esempio sul ruolo del clima e sul ruolo pure del fuoco prima degli umani)</a:t>
            </a:r>
            <a:endParaRPr lang="it-IT" sz="14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Senza tralasciare ere geologiche ed ere glaciali, Pangea e continenti attuali (circa 200 milioni di anni), grandi estinzioni e dinosauri (260-65) … da centinaia di milioni di anni fa per </a:t>
            </a:r>
            <a:r>
              <a:rPr lang="it-IT" sz="1800" i="1" dirty="0">
                <a:latin typeface="Times New Roman" panose="02020603050405020304" pitchFamily="18" charset="0"/>
                <a:cs typeface="Times New Roman" panose="02020603050405020304" pitchFamily="18" charset="0"/>
              </a:rPr>
              <a:t>le piante </a:t>
            </a:r>
            <a:r>
              <a:rPr lang="it-IT" sz="1800" dirty="0">
                <a:latin typeface="Times New Roman" panose="02020603050405020304" pitchFamily="18" charset="0"/>
                <a:cs typeface="Times New Roman" panose="02020603050405020304" pitchFamily="18" charset="0"/>
              </a:rPr>
              <a:t>…</a:t>
            </a:r>
          </a:p>
          <a:p>
            <a:pPr marL="0" indent="0" algn="just">
              <a:buNone/>
            </a:pPr>
            <a:r>
              <a:rPr lang="it-IT" sz="1800" dirty="0">
                <a:latin typeface="Times New Roman" panose="02020603050405020304" pitchFamily="18" charset="0"/>
                <a:cs typeface="Times New Roman" panose="02020603050405020304" pitchFamily="18" charset="0"/>
              </a:rPr>
              <a:t>… almeno da </a:t>
            </a:r>
            <a:r>
              <a:rPr lang="it-IT" sz="1800" i="1" dirty="0">
                <a:latin typeface="Times New Roman" panose="02020603050405020304" pitchFamily="18" charset="0"/>
                <a:cs typeface="Times New Roman" panose="02020603050405020304" pitchFamily="18" charset="0"/>
              </a:rPr>
              <a:t>65 milioni di anni fa </a:t>
            </a:r>
            <a:r>
              <a:rPr lang="it-IT" sz="1800" dirty="0">
                <a:latin typeface="Times New Roman" panose="02020603050405020304" pitchFamily="18" charset="0"/>
                <a:cs typeface="Times New Roman" panose="02020603050405020304" pitchFamily="18" charset="0"/>
              </a:rPr>
              <a:t>per gli animali e per gli ecosistemi …i </a:t>
            </a:r>
            <a:r>
              <a:rPr lang="it-IT" sz="1800" i="1" dirty="0">
                <a:latin typeface="Times New Roman" panose="02020603050405020304" pitchFamily="18" charset="0"/>
                <a:cs typeface="Times New Roman" panose="02020603050405020304" pitchFamily="18" charset="0"/>
              </a:rPr>
              <a:t>fenomeni migratori </a:t>
            </a:r>
            <a:r>
              <a:rPr lang="it-IT" sz="1800" dirty="0">
                <a:latin typeface="Times New Roman" panose="02020603050405020304" pitchFamily="18" charset="0"/>
                <a:cs typeface="Times New Roman" panose="02020603050405020304" pitchFamily="18" charset="0"/>
              </a:rPr>
              <a:t>di classi, ordini, famiglie, generi, specie, </a:t>
            </a:r>
            <a:r>
              <a:rPr lang="it-IT" sz="1800" dirty="0" smtClean="0">
                <a:latin typeface="Times New Roman" panose="02020603050405020304" pitchFamily="18" charset="0"/>
                <a:cs typeface="Times New Roman" panose="02020603050405020304" pitchFamily="18" charset="0"/>
              </a:rPr>
              <a:t>NON </a:t>
            </a:r>
            <a:r>
              <a:rPr lang="it-IT" sz="1800" dirty="0">
                <a:latin typeface="Times New Roman" panose="02020603050405020304" pitchFamily="18" charset="0"/>
                <a:cs typeface="Times New Roman" panose="02020603050405020304" pitchFamily="18" charset="0"/>
              </a:rPr>
              <a:t>sono stati abbastanza studiati e </a:t>
            </a:r>
            <a:r>
              <a:rPr lang="it-IT" sz="1800" dirty="0" smtClean="0">
                <a:latin typeface="Times New Roman" panose="02020603050405020304" pitchFamily="18" charset="0"/>
                <a:cs typeface="Times New Roman" panose="02020603050405020304" pitchFamily="18" charset="0"/>
              </a:rPr>
              <a:t>comparati. Occorre prestarvi più attenzione, evitando, comunque, rischi di </a:t>
            </a:r>
            <a:r>
              <a:rPr lang="it-IT" sz="1800" i="1" dirty="0" smtClean="0">
                <a:latin typeface="Times New Roman" panose="02020603050405020304" pitchFamily="18" charset="0"/>
                <a:cs typeface="Times New Roman" panose="02020603050405020304" pitchFamily="18" charset="0"/>
              </a:rPr>
              <a:t>antropocentrismo e antropomorfismo, ovvero di </a:t>
            </a:r>
            <a:r>
              <a:rPr lang="it-IT" sz="1800" dirty="0" smtClean="0">
                <a:latin typeface="Times New Roman" panose="02020603050405020304" pitchFamily="18" charset="0"/>
                <a:cs typeface="Times New Roman" panose="02020603050405020304" pitchFamily="18" charset="0"/>
              </a:rPr>
              <a:t>associare facilmente aspetto</a:t>
            </a:r>
            <a:r>
              <a:rPr lang="it-IT" sz="1800" dirty="0">
                <a:latin typeface="Times New Roman" panose="02020603050405020304" pitchFamily="18" charset="0"/>
                <a:cs typeface="Times New Roman" panose="02020603050405020304" pitchFamily="18" charset="0"/>
              </a:rPr>
              <a:t>, facoltà e destini umani a figure immaginarie, </a:t>
            </a:r>
            <a:r>
              <a:rPr lang="it-IT" sz="1800" dirty="0" smtClean="0">
                <a:latin typeface="Times New Roman" panose="02020603050405020304" pitchFamily="18" charset="0"/>
                <a:cs typeface="Times New Roman" panose="02020603050405020304" pitchFamily="18" charset="0"/>
              </a:rPr>
              <a:t>ad altri regni viventi, ad animali </a:t>
            </a:r>
            <a:r>
              <a:rPr lang="it-IT" sz="1800" dirty="0">
                <a:latin typeface="Times New Roman" panose="02020603050405020304" pitchFamily="18" charset="0"/>
                <a:cs typeface="Times New Roman" panose="02020603050405020304" pitchFamily="18" charset="0"/>
              </a:rPr>
              <a:t>e </a:t>
            </a:r>
            <a:r>
              <a:rPr lang="it-IT" sz="1800" dirty="0" smtClean="0">
                <a:latin typeface="Times New Roman" panose="02020603050405020304" pitchFamily="18" charset="0"/>
                <a:cs typeface="Times New Roman" panose="02020603050405020304" pitchFamily="18" charset="0"/>
              </a:rPr>
              <a:t>piante</a:t>
            </a:r>
            <a:r>
              <a:rPr lang="it-IT" sz="1800" dirty="0">
                <a:latin typeface="Times New Roman" panose="02020603050405020304" pitchFamily="18" charset="0"/>
                <a:cs typeface="Times New Roman" panose="02020603050405020304" pitchFamily="18" charset="0"/>
              </a:rPr>
              <a:t>: la capacità di adattamento ad ambienti mutevoli che hanno anche organismi </a:t>
            </a:r>
            <a:r>
              <a:rPr lang="it-IT" sz="1800" dirty="0" smtClean="0">
                <a:latin typeface="Times New Roman" panose="02020603050405020304" pitchFamily="18" charset="0"/>
                <a:cs typeface="Times New Roman" panose="02020603050405020304" pitchFamily="18" charset="0"/>
              </a:rPr>
              <a:t>semplici </a:t>
            </a:r>
            <a:r>
              <a:rPr lang="it-IT" sz="1800" dirty="0">
                <a:latin typeface="Times New Roman" panose="02020603050405020304" pitchFamily="18" charset="0"/>
                <a:cs typeface="Times New Roman" panose="02020603050405020304" pitchFamily="18" charset="0"/>
              </a:rPr>
              <a:t>(es. batteri) non può </a:t>
            </a:r>
            <a:r>
              <a:rPr lang="it-IT" sz="1800" dirty="0" smtClean="0">
                <a:latin typeface="Times New Roman" panose="02020603050405020304" pitchFamily="18" charset="0"/>
                <a:cs typeface="Times New Roman" panose="02020603050405020304" pitchFamily="18" charset="0"/>
              </a:rPr>
              <a:t>essere </a:t>
            </a:r>
            <a:r>
              <a:rPr lang="it-IT" sz="1800" dirty="0">
                <a:latin typeface="Times New Roman" panose="02020603050405020304" pitchFamily="18" charset="0"/>
                <a:cs typeface="Times New Roman" panose="02020603050405020304" pitchFamily="18" charset="0"/>
              </a:rPr>
              <a:t>tradotta in chiave “neurale e cognitiva</a:t>
            </a:r>
            <a:r>
              <a:rPr lang="it-IT" sz="1800" dirty="0" smtClean="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p>
            <a:pPr marL="0" indent="0" algn="just">
              <a:buNone/>
            </a:pPr>
            <a:r>
              <a:rPr lang="it-IT" sz="1400" dirty="0">
                <a:latin typeface="Times New Roman" panose="02020603050405020304" pitchFamily="18" charset="0"/>
                <a:cs typeface="Times New Roman" panose="02020603050405020304" pitchFamily="18" charset="0"/>
              </a:rPr>
              <a:t>Come è evoluta per ciascuna la </a:t>
            </a:r>
            <a:r>
              <a:rPr lang="it-IT" sz="1400" i="1" dirty="0">
                <a:latin typeface="Times New Roman" panose="02020603050405020304" pitchFamily="18" charset="0"/>
                <a:cs typeface="Times New Roman" panose="02020603050405020304" pitchFamily="18" charset="0"/>
              </a:rPr>
              <a:t>capacità di migrare</a:t>
            </a:r>
            <a:r>
              <a:rPr lang="it-IT" sz="1400" dirty="0">
                <a:latin typeface="Times New Roman" panose="02020603050405020304" pitchFamily="18" charset="0"/>
                <a:cs typeface="Times New Roman" panose="02020603050405020304" pitchFamily="18" charset="0"/>
              </a:rPr>
              <a:t>? In che rapporto con barriere e climi?</a:t>
            </a:r>
          </a:p>
          <a:p>
            <a:pPr marL="0" indent="0" algn="just">
              <a:buNone/>
            </a:pPr>
            <a:r>
              <a:rPr lang="it-IT" sz="1400" dirty="0">
                <a:latin typeface="Times New Roman" panose="02020603050405020304" pitchFamily="18" charset="0"/>
                <a:cs typeface="Times New Roman" panose="02020603050405020304" pitchFamily="18" charset="0"/>
              </a:rPr>
              <a:t>Fra </a:t>
            </a:r>
            <a:r>
              <a:rPr lang="it-IT" sz="1400" i="1" dirty="0">
                <a:latin typeface="Times New Roman" panose="02020603050405020304" pitchFamily="18" charset="0"/>
                <a:cs typeface="Times New Roman" panose="02020603050405020304" pitchFamily="18" charset="0"/>
              </a:rPr>
              <a:t>uccelli e pesci</a:t>
            </a:r>
            <a:r>
              <a:rPr lang="it-IT" sz="1400" dirty="0">
                <a:latin typeface="Times New Roman" panose="02020603050405020304" pitchFamily="18" charset="0"/>
                <a:cs typeface="Times New Roman" panose="02020603050405020304" pitchFamily="18" charset="0"/>
              </a:rPr>
              <a:t>, a esempio, molte specie sono migratorie: chi come quando dove e perché?</a:t>
            </a:r>
          </a:p>
          <a:p>
            <a:pPr marL="0" indent="0" algn="just">
              <a:buNone/>
            </a:pPr>
            <a:r>
              <a:rPr lang="it-IT" sz="1400" dirty="0">
                <a:latin typeface="Times New Roman" panose="02020603050405020304" pitchFamily="18" charset="0"/>
                <a:cs typeface="Times New Roman" panose="02020603050405020304" pitchFamily="18" charset="0"/>
              </a:rPr>
              <a:t>Quali sono strategie e teorie rispetto a ritmi e percorsi, regole e cicli?</a:t>
            </a:r>
          </a:p>
          <a:p>
            <a:pPr marL="0" indent="0" algn="just">
              <a:buNone/>
            </a:pPr>
            <a:r>
              <a:rPr lang="it-IT" sz="1400" dirty="0">
                <a:latin typeface="Times New Roman" panose="02020603050405020304" pitchFamily="18" charset="0"/>
                <a:cs typeface="Times New Roman" panose="02020603050405020304" pitchFamily="18" charset="0"/>
              </a:rPr>
              <a:t>Perché solo alcune? Perché alcune lo sono divenute, poi hanno smesso e/o ripreso lungo milioni di anni? Come sono evoluti </a:t>
            </a:r>
            <a:r>
              <a:rPr lang="it-IT" sz="1400" i="1" dirty="0">
                <a:latin typeface="Times New Roman" panose="02020603050405020304" pitchFamily="18" charset="0"/>
                <a:cs typeface="Times New Roman" panose="02020603050405020304" pitchFamily="18" charset="0"/>
              </a:rPr>
              <a:t>ritmi e percorsi, regole e cicli</a:t>
            </a:r>
            <a:r>
              <a:rPr lang="it-IT" sz="1400" dirty="0">
                <a:latin typeface="Times New Roman" panose="02020603050405020304" pitchFamily="18" charset="0"/>
                <a:cs typeface="Times New Roman" panose="02020603050405020304" pitchFamily="18" charset="0"/>
              </a:rPr>
              <a:t>?</a:t>
            </a:r>
          </a:p>
          <a:p>
            <a:pPr marL="0" indent="0" algn="just">
              <a:buNone/>
            </a:pPr>
            <a:r>
              <a:rPr lang="it-IT" sz="1400" dirty="0">
                <a:latin typeface="Times New Roman" panose="02020603050405020304" pitchFamily="18" charset="0"/>
                <a:cs typeface="Times New Roman" panose="02020603050405020304" pitchFamily="18" charset="0"/>
              </a:rPr>
              <a:t>Esistono </a:t>
            </a:r>
            <a:r>
              <a:rPr lang="it-IT" sz="1400" i="1" dirty="0">
                <a:latin typeface="Times New Roman" panose="02020603050405020304" pitchFamily="18" charset="0"/>
                <a:cs typeface="Times New Roman" panose="02020603050405020304" pitchFamily="18" charset="0"/>
              </a:rPr>
              <a:t>cure parentali </a:t>
            </a:r>
            <a:r>
              <a:rPr lang="it-IT" sz="1400" dirty="0">
                <a:latin typeface="Times New Roman" panose="02020603050405020304" pitchFamily="18" charset="0"/>
                <a:cs typeface="Times New Roman" panose="02020603050405020304" pitchFamily="18" charset="0"/>
              </a:rPr>
              <a:t>migratorie?</a:t>
            </a:r>
          </a:p>
          <a:p>
            <a:pPr marL="0" indent="0" algn="just">
              <a:buNone/>
            </a:pPr>
            <a:r>
              <a:rPr lang="it-IT" sz="1400" dirty="0">
                <a:latin typeface="Times New Roman" panose="02020603050405020304" pitchFamily="18" charset="0"/>
                <a:cs typeface="Times New Roman" panose="02020603050405020304" pitchFamily="18" charset="0"/>
              </a:rPr>
              <a:t>Esiste il </a:t>
            </a:r>
            <a:r>
              <a:rPr lang="it-IT" sz="1400" i="1" dirty="0">
                <a:latin typeface="Times New Roman" panose="02020603050405020304" pitchFamily="18" charset="0"/>
                <a:cs typeface="Times New Roman" panose="02020603050405020304" pitchFamily="18" charset="0"/>
              </a:rPr>
              <a:t>nomadismo</a:t>
            </a:r>
            <a:r>
              <a:rPr lang="it-IT" sz="1400" dirty="0">
                <a:latin typeface="Times New Roman" panose="02020603050405020304" pitchFamily="18" charset="0"/>
                <a:cs typeface="Times New Roman" panose="02020603050405020304" pitchFamily="18" charset="0"/>
              </a:rPr>
              <a:t> per gli animali?</a:t>
            </a:r>
          </a:p>
          <a:p>
            <a:pPr marL="0" indent="0" algn="just">
              <a:buNone/>
            </a:pPr>
            <a:r>
              <a:rPr lang="it-IT" sz="1400" dirty="0">
                <a:latin typeface="Times New Roman" panose="02020603050405020304" pitchFamily="18" charset="0"/>
                <a:cs typeface="Times New Roman" panose="02020603050405020304" pitchFamily="18" charset="0"/>
              </a:rPr>
              <a:t>E </a:t>
            </a:r>
            <a:r>
              <a:rPr lang="it-IT" sz="1400" i="1" dirty="0">
                <a:latin typeface="Times New Roman" panose="02020603050405020304" pitchFamily="18" charset="0"/>
                <a:cs typeface="Times New Roman" panose="02020603050405020304" pitchFamily="18" charset="0"/>
              </a:rPr>
              <a:t>i primati </a:t>
            </a:r>
            <a:r>
              <a:rPr lang="it-IT" sz="1400" dirty="0">
                <a:latin typeface="Times New Roman" panose="02020603050405020304" pitchFamily="18" charset="0"/>
                <a:cs typeface="Times New Roman" panose="02020603050405020304" pitchFamily="18" charset="0"/>
              </a:rPr>
              <a:t>prima di sei milioni di anni fa? Chi come dove come e perché migravano</a:t>
            </a:r>
            <a:r>
              <a:rPr lang="it-IT" sz="1400" dirty="0" smtClean="0">
                <a:latin typeface="Times New Roman" panose="02020603050405020304" pitchFamily="18" charset="0"/>
                <a:cs typeface="Times New Roman" panose="02020603050405020304" pitchFamily="18" charset="0"/>
              </a:rPr>
              <a:t>?</a:t>
            </a:r>
          </a:p>
          <a:p>
            <a:pPr marL="0" indent="0" algn="just">
              <a:buNone/>
            </a:pPr>
            <a:r>
              <a:rPr lang="it-IT" sz="1800" b="1" dirty="0" smtClean="0">
                <a:latin typeface="Times New Roman" panose="02020603050405020304" pitchFamily="18" charset="0"/>
                <a:cs typeface="Times New Roman" panose="02020603050405020304" pitchFamily="18" charset="0"/>
              </a:rPr>
              <a:t>Di qualcosa parleremo nella </a:t>
            </a:r>
            <a:r>
              <a:rPr lang="it-IT" sz="1800" b="1" dirty="0" smtClean="0">
                <a:solidFill>
                  <a:srgbClr val="FF0000"/>
                </a:solidFill>
                <a:latin typeface="Times New Roman" panose="02020603050405020304" pitchFamily="18" charset="0"/>
                <a:cs typeface="Times New Roman" panose="02020603050405020304" pitchFamily="18" charset="0"/>
              </a:rPr>
              <a:t>seconda e prossima conferenza</a:t>
            </a:r>
            <a:r>
              <a:rPr lang="it-IT" sz="1800" b="1" dirty="0" smtClean="0">
                <a:latin typeface="Times New Roman" panose="02020603050405020304" pitchFamily="18" charset="0"/>
                <a:cs typeface="Times New Roman" panose="02020603050405020304" pitchFamily="18" charset="0"/>
              </a:rPr>
              <a:t>, qualcos’altro rimarrà una domanda, non è mai male uscire da una chiacchierata in modo aperto e permeabile</a:t>
            </a:r>
            <a:endParaRPr lang="it-IT" sz="1800" b="1" dirty="0">
              <a:latin typeface="Times New Roman" panose="02020603050405020304" pitchFamily="18" charset="0"/>
              <a:cs typeface="Times New Roman" panose="02020603050405020304" pitchFamily="18" charset="0"/>
            </a:endParaRPr>
          </a:p>
          <a:p>
            <a:endParaRPr lang="it-IT" sz="1900" dirty="0"/>
          </a:p>
        </p:txBody>
      </p:sp>
      <p:sp>
        <p:nvSpPr>
          <p:cNvPr id="5" name="Segnaposto piè di pagina 4"/>
          <p:cNvSpPr>
            <a:spLocks noGrp="1"/>
          </p:cNvSpPr>
          <p:nvPr>
            <p:ph type="ftr" sz="quarter" idx="11"/>
          </p:nvPr>
        </p:nvSpPr>
        <p:spPr>
          <a:xfrm>
            <a:off x="35496" y="6453336"/>
            <a:ext cx="5984304" cy="360040"/>
          </a:xfrm>
        </p:spPr>
        <p:txBody>
          <a:bodyPr/>
          <a:lstStyle/>
          <a:p>
            <a:pPr>
              <a:defRPr/>
            </a:pPr>
            <a:r>
              <a:rPr lang="it-IT" sz="1000" dirty="0" smtClean="0"/>
              <a:t> </a:t>
            </a:r>
            <a:r>
              <a:rPr lang="it-IT" dirty="0" smtClean="0"/>
              <a:t>Calzolaio 2024</a:t>
            </a:r>
            <a:endParaRPr lang="it-IT"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23</a:t>
            </a:fld>
            <a:endParaRPr lang="it-IT" dirty="0"/>
          </a:p>
        </p:txBody>
      </p:sp>
    </p:spTree>
    <p:extLst>
      <p:ext uri="{BB962C8B-B14F-4D97-AF65-F5344CB8AC3E}">
        <p14:creationId xmlns:p14="http://schemas.microsoft.com/office/powerpoint/2010/main" val="173919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480517"/>
          </a:xfrm>
        </p:spPr>
        <p:txBody>
          <a:bodyPr/>
          <a:lstStyle/>
          <a:p>
            <a:r>
              <a:rPr lang="it-IT" sz="2600" b="1" dirty="0" smtClean="0">
                <a:solidFill>
                  <a:schemeClr val="tx1"/>
                </a:solidFill>
                <a:latin typeface="Times New Roman" panose="02020603050405020304" pitchFamily="18" charset="0"/>
                <a:cs typeface="Times New Roman" panose="02020603050405020304" pitchFamily="18" charset="0"/>
              </a:rPr>
              <a:t>Il «ronzio» delle </a:t>
            </a:r>
            <a:r>
              <a:rPr lang="it-IT" sz="2600" b="1" dirty="0" smtClean="0">
                <a:solidFill>
                  <a:srgbClr val="FF0000"/>
                </a:solidFill>
                <a:latin typeface="Times New Roman" panose="02020603050405020304" pitchFamily="18" charset="0"/>
                <a:cs typeface="Times New Roman" panose="02020603050405020304" pitchFamily="18" charset="0"/>
              </a:rPr>
              <a:t>api </a:t>
            </a:r>
            <a:r>
              <a:rPr lang="it-IT" sz="2600" b="1" dirty="0" smtClean="0">
                <a:solidFill>
                  <a:schemeClr val="tx1"/>
                </a:solidFill>
                <a:latin typeface="Times New Roman" panose="02020603050405020304" pitchFamily="18" charset="0"/>
                <a:cs typeface="Times New Roman" panose="02020603050405020304" pitchFamily="18" charset="0"/>
              </a:rPr>
              <a:t>è essenziale per le migrazioni vegetali. </a:t>
            </a:r>
            <a:r>
              <a:rPr lang="it-IT" sz="2600" dirty="0" smtClean="0">
                <a:solidFill>
                  <a:schemeClr val="tx1"/>
                </a:solidFill>
                <a:latin typeface="Times New Roman" panose="02020603050405020304" pitchFamily="18" charset="0"/>
                <a:cs typeface="Times New Roman" panose="02020603050405020304" pitchFamily="18" charset="0"/>
              </a:rPr>
              <a:t>Sss!</a:t>
            </a:r>
            <a:endParaRPr lang="it-IT" sz="2600" dirty="0">
              <a:solidFill>
                <a:schemeClr val="tx1"/>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24</a:t>
            </a:fld>
            <a:endParaRPr lang="it-IT"/>
          </a:p>
        </p:txBody>
      </p:sp>
      <p:sp>
        <p:nvSpPr>
          <p:cNvPr id="3" name="Segnaposto contenuto 2"/>
          <p:cNvSpPr>
            <a:spLocks noGrp="1"/>
          </p:cNvSpPr>
          <p:nvPr>
            <p:ph idx="1"/>
          </p:nvPr>
        </p:nvSpPr>
        <p:spPr>
          <a:xfrm>
            <a:off x="0" y="836712"/>
            <a:ext cx="9144000" cy="5760639"/>
          </a:xfrm>
        </p:spPr>
        <p:txBody>
          <a:bodyPr/>
          <a:lstStyle/>
          <a:p>
            <a:pPr marL="0" indent="0" algn="just">
              <a:buNone/>
            </a:pPr>
            <a:r>
              <a:rPr lang="it-IT" sz="2000" dirty="0" smtClean="0">
                <a:latin typeface="Times New Roman" panose="02020603050405020304" pitchFamily="18" charset="0"/>
                <a:cs typeface="Times New Roman" panose="02020603050405020304" pitchFamily="18" charset="0"/>
              </a:rPr>
              <a:t>Anche per le piante è bene distinguere i movimenti attivi (per quanto sessili) dalle migrazioni passive e attive.</a:t>
            </a:r>
          </a:p>
          <a:p>
            <a:pPr marL="0" indent="0" algn="just">
              <a:buNone/>
            </a:pPr>
            <a:r>
              <a:rPr lang="it-IT" sz="2000" dirty="0">
                <a:latin typeface="Times New Roman" panose="02020603050405020304" pitchFamily="18" charset="0"/>
                <a:cs typeface="Times New Roman" panose="02020603050405020304" pitchFamily="18" charset="0"/>
              </a:rPr>
              <a:t>Le piante sono in grado di programmare il loro </a:t>
            </a:r>
            <a:r>
              <a:rPr lang="it-IT" sz="2000" b="1" dirty="0">
                <a:latin typeface="Times New Roman" panose="02020603050405020304" pitchFamily="18" charset="0"/>
                <a:cs typeface="Times New Roman" panose="02020603050405020304" pitchFamily="18" charset="0"/>
              </a:rPr>
              <a:t>movimento</a:t>
            </a:r>
            <a:r>
              <a:rPr lang="it-IT" sz="2000" dirty="0">
                <a:latin typeface="Times New Roman" panose="02020603050405020304" pitchFamily="18" charset="0"/>
                <a:cs typeface="Times New Roman" panose="02020603050405020304" pitchFamily="18" charset="0"/>
              </a:rPr>
              <a:t> in un modo molto più sviluppato di quanto si pensasse.</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Non si tratta di movimenti riflessi o stereotipati, ma hanno caratteristiche analoghe ai movimenti volontari riscontrati nell’essere umano </a:t>
            </a:r>
            <a:r>
              <a:rPr lang="it-IT" sz="2000" dirty="0" smtClean="0">
                <a:latin typeface="Times New Roman" panose="02020603050405020304" pitchFamily="18" charset="0"/>
                <a:cs typeface="Times New Roman" panose="02020603050405020304" pitchFamily="18" charset="0"/>
              </a:rPr>
              <a:t>e in </a:t>
            </a:r>
            <a:r>
              <a:rPr lang="it-IT" sz="2000" dirty="0">
                <a:latin typeface="Times New Roman" panose="02020603050405020304" pitchFamily="18" charset="0"/>
                <a:cs typeface="Times New Roman" panose="02020603050405020304" pitchFamily="18" charset="0"/>
              </a:rPr>
              <a:t>altre specie animali. Lo </a:t>
            </a:r>
            <a:r>
              <a:rPr lang="it-IT" sz="2000" dirty="0" smtClean="0">
                <a:latin typeface="Times New Roman" panose="02020603050405020304" pitchFamily="18" charset="0"/>
                <a:cs typeface="Times New Roman" panose="02020603050405020304" pitchFamily="18" charset="0"/>
              </a:rPr>
              <a:t>ha dimostrato </a:t>
            </a:r>
            <a:r>
              <a:rPr lang="it-IT" sz="2000" dirty="0">
                <a:latin typeface="Times New Roman" panose="02020603050405020304" pitchFamily="18" charset="0"/>
                <a:cs typeface="Times New Roman" panose="02020603050405020304" pitchFamily="18" charset="0"/>
              </a:rPr>
              <a:t>per la prima volta un esperimento condotto in Italia </a:t>
            </a:r>
            <a:r>
              <a:rPr lang="it-IT" sz="2000" dirty="0" smtClean="0">
                <a:latin typeface="Times New Roman" panose="02020603050405020304" pitchFamily="18" charset="0"/>
                <a:cs typeface="Times New Roman" panose="02020603050405020304" pitchFamily="18" charset="0"/>
              </a:rPr>
              <a:t>nel 2029 sulla </a:t>
            </a:r>
            <a:r>
              <a:rPr lang="it-IT" sz="2000" dirty="0">
                <a:latin typeface="Times New Roman" panose="02020603050405020304" pitchFamily="18" charset="0"/>
                <a:cs typeface="Times New Roman" panose="02020603050405020304" pitchFamily="18" charset="0"/>
              </a:rPr>
              <a:t>pianta di </a:t>
            </a:r>
            <a:r>
              <a:rPr lang="it-IT" sz="2000" dirty="0">
                <a:solidFill>
                  <a:srgbClr val="FF0000"/>
                </a:solidFill>
                <a:latin typeface="Times New Roman" panose="02020603050405020304" pitchFamily="18" charset="0"/>
                <a:cs typeface="Times New Roman" panose="02020603050405020304" pitchFamily="18" charset="0"/>
              </a:rPr>
              <a:t>pisello</a:t>
            </a:r>
            <a:r>
              <a:rPr lang="it-IT" sz="2000" dirty="0">
                <a:latin typeface="Times New Roman" panose="02020603050405020304" pitchFamily="18" charset="0"/>
                <a:cs typeface="Times New Roman" panose="02020603050405020304" pitchFamily="18" charset="0"/>
              </a:rPr>
              <a:t>, la pianta che utilizza le sue ‘manine’ per aggrapparsi </a:t>
            </a:r>
            <a:r>
              <a:rPr lang="it-IT" sz="2000" dirty="0" smtClean="0">
                <a:latin typeface="Times New Roman" panose="02020603050405020304" pitchFamily="18" charset="0"/>
                <a:cs typeface="Times New Roman" panose="02020603050405020304" pitchFamily="18" charset="0"/>
              </a:rPr>
              <a:t>a un sostegno: </a:t>
            </a:r>
            <a:r>
              <a:rPr lang="it-IT" sz="2000" dirty="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sembra che la </a:t>
            </a:r>
            <a:r>
              <a:rPr lang="it-IT" sz="2000" dirty="0">
                <a:latin typeface="Times New Roman" panose="02020603050405020304" pitchFamily="18" charset="0"/>
                <a:cs typeface="Times New Roman" panose="02020603050405020304" pitchFamily="18" charset="0"/>
              </a:rPr>
              <a:t>pianta possa essere in grado di calcolare la struttura dello stimolo, e di aprire i cirri in base alla dimensione dello stesso per afferrarlo in maniera appropriata. In altre parole, la pianta non si “prepara” in maniera arbitraria all’</a:t>
            </a:r>
            <a:r>
              <a:rPr lang="it-IT" sz="2000" dirty="0" err="1">
                <a:latin typeface="Times New Roman" panose="02020603050405020304" pitchFamily="18" charset="0"/>
                <a:cs typeface="Times New Roman" panose="02020603050405020304" pitchFamily="18" charset="0"/>
              </a:rPr>
              <a:t>afferramento</a:t>
            </a:r>
            <a:r>
              <a:rPr lang="it-IT" sz="2000" dirty="0">
                <a:latin typeface="Times New Roman" panose="02020603050405020304" pitchFamily="18" charset="0"/>
                <a:cs typeface="Times New Roman" panose="02020603050405020304" pitchFamily="18" charset="0"/>
              </a:rPr>
              <a:t> e soprattutto non ha bisogno di toccare lo stimolo per farlo, ma anticipa tale movimento con una programmazione accurata</a:t>
            </a:r>
            <a:r>
              <a:rPr lang="it-IT" sz="2000" dirty="0" smtClean="0">
                <a:latin typeface="Times New Roman" panose="02020603050405020304" pitchFamily="18" charset="0"/>
                <a:cs typeface="Times New Roman" panose="02020603050405020304" pitchFamily="18" charset="0"/>
              </a:rPr>
              <a:t>.</a:t>
            </a:r>
          </a:p>
          <a:p>
            <a:pPr marL="0" indent="0" algn="just">
              <a:buNone/>
            </a:pPr>
            <a:r>
              <a:rPr lang="it-IT" sz="2000" dirty="0" smtClean="0">
                <a:latin typeface="Times New Roman" panose="02020603050405020304" pitchFamily="18" charset="0"/>
                <a:cs typeface="Times New Roman" panose="02020603050405020304" pitchFamily="18" charset="0"/>
              </a:rPr>
              <a:t>Ovvio che le </a:t>
            </a:r>
            <a:r>
              <a:rPr lang="it-IT" sz="2000" b="1" dirty="0" smtClean="0">
                <a:latin typeface="Times New Roman" panose="02020603050405020304" pitchFamily="18" charset="0"/>
                <a:cs typeface="Times New Roman" panose="02020603050405020304" pitchFamily="18" charset="0"/>
              </a:rPr>
              <a:t>migrazioni</a:t>
            </a:r>
            <a:r>
              <a:rPr lang="it-IT" sz="2000" dirty="0" smtClean="0">
                <a:latin typeface="Times New Roman" panose="02020603050405020304" pitchFamily="18" charset="0"/>
                <a:cs typeface="Times New Roman" panose="02020603050405020304" pitchFamily="18" charset="0"/>
              </a:rPr>
              <a:t> delle piante dipendono molto da animali impollinatori, quegli insetti migratori (tornando al ronzio delle api, </a:t>
            </a:r>
            <a:r>
              <a:rPr lang="it-IT" sz="2000" dirty="0">
                <a:latin typeface="Times New Roman" panose="02020603050405020304" pitchFamily="18" charset="0"/>
                <a:cs typeface="Times New Roman" panose="02020603050405020304" pitchFamily="18" charset="0"/>
              </a:rPr>
              <a:t>p</a:t>
            </a:r>
            <a:r>
              <a:rPr lang="it-IT" sz="2000" dirty="0" smtClean="0">
                <a:latin typeface="Times New Roman" panose="02020603050405020304" pitchFamily="18" charset="0"/>
                <a:cs typeface="Times New Roman" panose="02020603050405020304" pitchFamily="18" charset="0"/>
              </a:rPr>
              <a:t>oco </a:t>
            </a:r>
            <a:r>
              <a:rPr lang="it-IT" sz="2000" dirty="0">
                <a:latin typeface="Times New Roman" panose="02020603050405020304" pitchFamily="18" charset="0"/>
                <a:cs typeface="Times New Roman" panose="02020603050405020304" pitchFamily="18" charset="0"/>
              </a:rPr>
              <a:t>prima dell'arrivo della stagione estiva, precisamente fra i mesi di aprile e maggio, le api non solo cominciano la produzione del miele, ma iniziano anche a </a:t>
            </a:r>
            <a:r>
              <a:rPr lang="it-IT" sz="2000" dirty="0" smtClean="0">
                <a:latin typeface="Times New Roman" panose="02020603050405020304" pitchFamily="18" charset="0"/>
                <a:cs typeface="Times New Roman" panose="02020603050405020304" pitchFamily="18" charset="0"/>
              </a:rPr>
              <a:t>migrare, la </a:t>
            </a:r>
            <a:r>
              <a:rPr lang="it-IT" sz="2000" i="1" dirty="0">
                <a:latin typeface="Times New Roman" panose="02020603050405020304" pitchFamily="18" charset="0"/>
                <a:cs typeface="Times New Roman" panose="02020603050405020304" pitchFamily="18" charset="0"/>
              </a:rPr>
              <a:t>sciamatura</a:t>
            </a:r>
            <a:r>
              <a:rPr lang="it-IT" sz="2000" dirty="0">
                <a:latin typeface="Times New Roman" panose="02020603050405020304" pitchFamily="18" charset="0"/>
                <a:cs typeface="Times New Roman" panose="02020603050405020304" pitchFamily="18" charset="0"/>
              </a:rPr>
              <a:t> delle api è </a:t>
            </a:r>
            <a:r>
              <a:rPr lang="it-IT" sz="2000" dirty="0" smtClean="0">
                <a:latin typeface="Times New Roman" panose="02020603050405020304" pitchFamily="18" charset="0"/>
                <a:cs typeface="Times New Roman" panose="02020603050405020304" pitchFamily="18" charset="0"/>
              </a:rPr>
              <a:t>fenomeno naturale che comporta, fra l’altro, </a:t>
            </a:r>
            <a:r>
              <a:rPr lang="it-IT" sz="2000" dirty="0">
                <a:latin typeface="Times New Roman" panose="02020603050405020304" pitchFamily="18" charset="0"/>
                <a:cs typeface="Times New Roman" panose="02020603050405020304" pitchFamily="18" charset="0"/>
              </a:rPr>
              <a:t>una grande perdita per </a:t>
            </a:r>
            <a:r>
              <a:rPr lang="it-IT" sz="2000" dirty="0" smtClean="0">
                <a:latin typeface="Times New Roman" panose="02020603050405020304" pitchFamily="18" charset="0"/>
                <a:cs typeface="Times New Roman" panose="02020603050405020304" pitchFamily="18" charset="0"/>
              </a:rPr>
              <a:t>l'apicoltore) e quelle farfalle migratorie , molto segnati dagli attuali </a:t>
            </a:r>
            <a:r>
              <a:rPr lang="it-IT" sz="2000" b="1" dirty="0" smtClean="0">
                <a:latin typeface="Times New Roman" panose="02020603050405020304" pitchFamily="18" charset="0"/>
                <a:cs typeface="Times New Roman" panose="02020603050405020304" pitchFamily="18" charset="0"/>
              </a:rPr>
              <a:t>cambiamenti climatici antropici globali</a:t>
            </a:r>
            <a:r>
              <a:rPr lang="it-IT" sz="2000" dirty="0" smtClean="0">
                <a:latin typeface="Times New Roman" panose="02020603050405020304" pitchFamily="18" charset="0"/>
                <a:cs typeface="Times New Roman" panose="02020603050405020304" pitchFamily="18" charset="0"/>
              </a:rPr>
              <a:t>.</a:t>
            </a:r>
          </a:p>
          <a:p>
            <a:pPr marL="0" indent="0" algn="just">
              <a:buNone/>
            </a:pP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169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
            <a:ext cx="9144000" cy="620686"/>
          </a:xfrm>
        </p:spPr>
        <p:txBody>
          <a:bodyPr/>
          <a:lstStyle/>
          <a:p>
            <a:r>
              <a:rPr lang="it-IT" sz="2400" b="1" dirty="0" smtClean="0">
                <a:solidFill>
                  <a:schemeClr val="tx1"/>
                </a:solidFill>
                <a:latin typeface="Times New Roman" panose="02020603050405020304" pitchFamily="18" charset="0"/>
                <a:cs typeface="Times New Roman" panose="02020603050405020304" pitchFamily="18" charset="0"/>
              </a:rPr>
              <a:t>Ovviamente pure gli animali migrano </a:t>
            </a:r>
            <a:r>
              <a:rPr lang="it-IT" sz="1600" dirty="0" smtClean="0">
                <a:solidFill>
                  <a:schemeClr val="tx1"/>
                </a:solidFill>
                <a:latin typeface="Times New Roman" panose="02020603050405020304" pitchFamily="18" charset="0"/>
                <a:cs typeface="Times New Roman" panose="02020603050405020304" pitchFamily="18" charset="0"/>
              </a:rPr>
              <a:t>(e alcune specie sono propriamente migratorie), qualcuno </a:t>
            </a:r>
            <a:r>
              <a:rPr lang="it-IT" sz="1600" dirty="0" smtClean="0">
                <a:solidFill>
                  <a:srgbClr val="FF0000"/>
                </a:solidFill>
                <a:latin typeface="Times New Roman" panose="02020603050405020304" pitchFamily="18" charset="0"/>
                <a:cs typeface="Times New Roman" panose="02020603050405020304" pitchFamily="18" charset="0"/>
              </a:rPr>
              <a:t>volando… </a:t>
            </a:r>
            <a:r>
              <a:rPr lang="it-IT" sz="1600" dirty="0" smtClean="0">
                <a:solidFill>
                  <a:schemeClr val="tx1"/>
                </a:solidFill>
                <a:latin typeface="Times New Roman" panose="02020603050405020304" pitchFamily="18" charset="0"/>
                <a:cs typeface="Times New Roman" panose="02020603050405020304" pitchFamily="18" charset="0"/>
              </a:rPr>
              <a:t>ne parleremo tra una settimana, questa è l’immagine della </a:t>
            </a:r>
            <a:r>
              <a:rPr lang="it-IT" sz="1600" b="1" dirty="0" smtClean="0">
                <a:solidFill>
                  <a:srgbClr val="FF0000"/>
                </a:solidFill>
                <a:latin typeface="Times New Roman" panose="02020603050405020304" pitchFamily="18" charset="0"/>
                <a:cs typeface="Times New Roman" panose="02020603050405020304" pitchFamily="18" charset="0"/>
              </a:rPr>
              <a:t>seconda conferenza</a:t>
            </a:r>
            <a:endParaRPr lang="it-IT" sz="1400" b="1" dirty="0">
              <a:solidFill>
                <a:srgbClr val="FF00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8" y="1380467"/>
            <a:ext cx="4042066" cy="2769361"/>
          </a:xfrm>
        </p:spPr>
      </p:pic>
      <p:sp>
        <p:nvSpPr>
          <p:cNvPr id="4" name="Segnaposto piè di pagina 3"/>
          <p:cNvSpPr>
            <a:spLocks noGrp="1"/>
          </p:cNvSpPr>
          <p:nvPr>
            <p:ph type="ftr" sz="quarter" idx="11"/>
          </p:nvPr>
        </p:nvSpPr>
        <p:spPr>
          <a:xfrm>
            <a:off x="25878" y="6356350"/>
            <a:ext cx="9118121" cy="457026"/>
          </a:xfrm>
        </p:spPr>
        <p:txBody>
          <a:bodyPr/>
          <a:lstStyle/>
          <a:p>
            <a:pPr>
              <a:defRPr/>
            </a:pPr>
            <a:r>
              <a:rPr lang="it-IT" sz="1000" dirty="0" smtClean="0"/>
              <a:t> </a:t>
            </a: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25</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902711"/>
            <a:ext cx="4663433" cy="2769361"/>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450" y="4669206"/>
            <a:ext cx="2592288" cy="168778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6155" y="3678486"/>
            <a:ext cx="2009127" cy="2677864"/>
          </a:xfrm>
          <a:prstGeom prst="rect">
            <a:avLst/>
          </a:prstGeom>
        </p:spPr>
      </p:pic>
      <p:sp>
        <p:nvSpPr>
          <p:cNvPr id="3" name="Rettangolo 2"/>
          <p:cNvSpPr/>
          <p:nvPr/>
        </p:nvSpPr>
        <p:spPr>
          <a:xfrm>
            <a:off x="4067944" y="3678485"/>
            <a:ext cx="3066928" cy="3239861"/>
          </a:xfrm>
          <a:prstGeom prst="rect">
            <a:avLst/>
          </a:prstGeom>
        </p:spPr>
        <p:txBody>
          <a:bodyPr wrap="square">
            <a:spAutoFit/>
          </a:bodyPr>
          <a:lstStyle/>
          <a:p>
            <a:pPr algn="just">
              <a:lnSpc>
                <a:spcPct val="107000"/>
              </a:lnSpc>
              <a:spcAft>
                <a:spcPts val="800"/>
              </a:spcAft>
            </a:pPr>
            <a:r>
              <a:rPr lang="it-IT" sz="1000" b="1" dirty="0">
                <a:ea typeface="Calibri" panose="020F0502020204030204" pitchFamily="34" charset="0"/>
                <a:cs typeface="Times New Roman" panose="02020603050405020304" pitchFamily="18" charset="0"/>
              </a:rPr>
              <a:t>SEMBRA </a:t>
            </a:r>
            <a:r>
              <a:rPr lang="it-IT" sz="1000" b="1" dirty="0" smtClean="0">
                <a:ea typeface="Calibri" panose="020F0502020204030204" pitchFamily="34" charset="0"/>
                <a:cs typeface="Times New Roman" panose="02020603050405020304" pitchFamily="18" charset="0"/>
              </a:rPr>
              <a:t>CHE la farfalla monarca…: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smtClean="0">
                <a:ea typeface="Calibri" panose="020F0502020204030204" pitchFamily="34" charset="0"/>
                <a:cs typeface="Times New Roman" panose="02020603050405020304" pitchFamily="18" charset="0"/>
              </a:rPr>
              <a:t>(una delle specie migratorie più significative)</a:t>
            </a:r>
          </a:p>
          <a:p>
            <a:pPr marL="342900" lvl="0" indent="-342900" algn="just">
              <a:lnSpc>
                <a:spcPct val="107000"/>
              </a:lnSpc>
              <a:spcAft>
                <a:spcPts val="0"/>
              </a:spcAft>
              <a:buFont typeface="Wingdings" panose="05000000000000000000" pitchFamily="2" charset="2"/>
              <a:buChar char=""/>
            </a:pPr>
            <a:r>
              <a:rPr lang="it-IT" sz="1000" dirty="0" smtClean="0">
                <a:ea typeface="Calibri" panose="020F0502020204030204" pitchFamily="34" charset="0"/>
                <a:cs typeface="Times New Roman" panose="02020603050405020304" pitchFamily="18" charset="0"/>
              </a:rPr>
              <a:t>Ordine </a:t>
            </a:r>
            <a:r>
              <a:rPr lang="it-IT" sz="1000" dirty="0">
                <a:ea typeface="Calibri" panose="020F0502020204030204" pitchFamily="34" charset="0"/>
                <a:cs typeface="Times New Roman" panose="02020603050405020304" pitchFamily="18" charset="0"/>
              </a:rPr>
              <a:t>lepidotteri, famiglie, </a:t>
            </a:r>
            <a:r>
              <a:rPr lang="it-IT" sz="1000" dirty="0" smtClean="0">
                <a:ea typeface="Calibri" panose="020F0502020204030204" pitchFamily="34" charset="0"/>
                <a:cs typeface="Times New Roman" panose="02020603050405020304" pitchFamily="18" charset="0"/>
              </a:rPr>
              <a:t>generi, …</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smtClean="0">
                <a:ea typeface="Calibri" panose="020F0502020204030204" pitchFamily="34" charset="0"/>
                <a:cs typeface="Times New Roman" panose="02020603050405020304" pitchFamily="18" charset="0"/>
              </a:rPr>
              <a:t>… e 120.000 specie</a:t>
            </a:r>
          </a:p>
          <a:p>
            <a:pPr marL="342900" indent="-342900" algn="just">
              <a:lnSpc>
                <a:spcPct val="107000"/>
              </a:lnSpc>
              <a:spcAft>
                <a:spcPts val="0"/>
              </a:spcAft>
              <a:buFont typeface="Wingdings" panose="05000000000000000000" pitchFamily="2" charset="2"/>
              <a:buChar char=""/>
            </a:pPr>
            <a:r>
              <a:rPr lang="it-IT" sz="1000" dirty="0"/>
              <a:t>Prima farfalla </a:t>
            </a:r>
            <a:r>
              <a:rPr lang="it-IT" sz="1000" dirty="0" smtClean="0"/>
              <a:t>fossile circa 40 </a:t>
            </a:r>
            <a:r>
              <a:rPr lang="it-IT" sz="1000" dirty="0"/>
              <a:t>milioni di anni </a:t>
            </a:r>
            <a:r>
              <a:rPr lang="it-IT" sz="1000" dirty="0" smtClean="0"/>
              <a:t>fa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i="1" dirty="0" err="1">
                <a:ea typeface="Times New Roman" panose="02020603050405020304" pitchFamily="18" charset="0"/>
                <a:cs typeface="Times New Roman" panose="02020603050405020304" pitchFamily="18" charset="0"/>
              </a:rPr>
              <a:t>Danaus</a:t>
            </a:r>
            <a:r>
              <a:rPr lang="it-IT" sz="1000" i="1" dirty="0">
                <a:ea typeface="Times New Roman" panose="02020603050405020304" pitchFamily="18" charset="0"/>
                <a:cs typeface="Times New Roman" panose="02020603050405020304" pitchFamily="18" charset="0"/>
              </a:rPr>
              <a:t> </a:t>
            </a:r>
            <a:r>
              <a:rPr lang="it-IT" sz="1000" i="1" dirty="0" err="1">
                <a:ea typeface="Times New Roman" panose="02020603050405020304" pitchFamily="18" charset="0"/>
                <a:cs typeface="Times New Roman" panose="02020603050405020304" pitchFamily="18" charset="0"/>
              </a:rPr>
              <a:t>plexippus</a:t>
            </a:r>
            <a:r>
              <a:rPr lang="it-IT" sz="1000" dirty="0">
                <a:ea typeface="Times New Roman" panose="02020603050405020304" pitchFamily="18" charset="0"/>
                <a:cs typeface="Times New Roman" panose="02020603050405020304" pitchFamily="18" charset="0"/>
              </a:rPr>
              <a:t>, migratoria autunno-primavera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Canada-Messico e </a:t>
            </a:r>
            <a:r>
              <a:rPr lang="it-IT" sz="1000" dirty="0" smtClean="0">
                <a:ea typeface="Times New Roman" panose="02020603050405020304" pitchFamily="18" charset="0"/>
                <a:cs typeface="Times New Roman" panose="02020603050405020304" pitchFamily="18" charset="0"/>
              </a:rPr>
              <a:t>oltre…</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smtClean="0">
                <a:ea typeface="Times New Roman" panose="02020603050405020304" pitchFamily="18" charset="0"/>
                <a:cs typeface="Times New Roman" panose="02020603050405020304" pitchFamily="18" charset="0"/>
              </a:rPr>
              <a:t>… 5.000 </a:t>
            </a:r>
            <a:r>
              <a:rPr lang="it-IT" sz="1000" dirty="0">
                <a:ea typeface="Times New Roman" panose="02020603050405020304" pitchFamily="18" charset="0"/>
                <a:cs typeface="Times New Roman" panose="02020603050405020304" pitchFamily="18" charset="0"/>
              </a:rPr>
              <a:t>km, </a:t>
            </a:r>
            <a:r>
              <a:rPr lang="it-IT" sz="1000" b="1" dirty="0">
                <a:ea typeface="Times New Roman" panose="02020603050405020304" pitchFamily="18" charset="0"/>
                <a:cs typeface="Times New Roman" panose="02020603050405020304" pitchFamily="18" charset="0"/>
              </a:rPr>
              <a:t>quattro generazioni! </a:t>
            </a:r>
            <a:endParaRPr lang="it-IT" sz="1000" b="1"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uova, larva (2 settimane), crisalide (10 giorni)</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Poi ogni generazione vive un po’ più dell’altra…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 ma l’ultima resta a lungo a sud, sterile</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Rischio estinzione </a:t>
            </a:r>
            <a:r>
              <a:rPr lang="it-IT" sz="1000" dirty="0" smtClean="0">
                <a:ea typeface="Times New Roman" panose="02020603050405020304" pitchFamily="18" charset="0"/>
                <a:cs typeface="Times New Roman" panose="02020603050405020304" pitchFamily="18" charset="0"/>
              </a:rPr>
              <a:t>(causa distruzione </a:t>
            </a:r>
            <a:r>
              <a:rPr lang="it-IT" sz="1000" dirty="0">
                <a:ea typeface="Times New Roman" panose="02020603050405020304" pitchFamily="18" charset="0"/>
                <a:cs typeface="Times New Roman" panose="02020603050405020304" pitchFamily="18" charset="0"/>
              </a:rPr>
              <a:t>boschi)</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Genoma 101 </a:t>
            </a:r>
            <a:r>
              <a:rPr lang="it-IT" sz="1000" dirty="0" smtClean="0">
                <a:ea typeface="Times New Roman" panose="02020603050405020304" pitchFamily="18" charset="0"/>
                <a:cs typeface="Times New Roman" panose="02020603050405020304" pitchFamily="18" charset="0"/>
              </a:rPr>
              <a:t>esemplari più specie </a:t>
            </a:r>
            <a:r>
              <a:rPr lang="it-IT" sz="1000" dirty="0">
                <a:ea typeface="Times New Roman" panose="02020603050405020304" pitchFamily="18" charset="0"/>
                <a:cs typeface="Times New Roman" panose="02020603050405020304" pitchFamily="18" charset="0"/>
              </a:rPr>
              <a:t>(</a:t>
            </a:r>
            <a:r>
              <a:rPr lang="it-IT" sz="1000" dirty="0" err="1" smtClean="0">
                <a:ea typeface="Times New Roman" panose="02020603050405020304" pitchFamily="18" charset="0"/>
                <a:cs typeface="Times New Roman" panose="02020603050405020304" pitchFamily="18" charset="0"/>
              </a:rPr>
              <a:t>Univ</a:t>
            </a:r>
            <a:r>
              <a:rPr lang="it-IT" sz="1000" dirty="0" smtClean="0">
                <a:ea typeface="Times New Roman" panose="02020603050405020304" pitchFamily="18" charset="0"/>
                <a:cs typeface="Times New Roman" panose="02020603050405020304" pitchFamily="18" charset="0"/>
              </a:rPr>
              <a:t>. </a:t>
            </a:r>
            <a:r>
              <a:rPr lang="it-IT" sz="1000" dirty="0">
                <a:ea typeface="Times New Roman" panose="02020603050405020304" pitchFamily="18" charset="0"/>
                <a:cs typeface="Times New Roman" panose="02020603050405020304" pitchFamily="18" charset="0"/>
              </a:rPr>
              <a:t>Chicago)</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Un gene avrebbe favorito l’adattamento migratorio</a:t>
            </a:r>
            <a:endParaRPr lang="it-IT" sz="1000" dirty="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(fra l’altro riconoscono l’albero degli antenati</a:t>
            </a:r>
            <a:r>
              <a:rPr lang="it-IT" sz="1000" dirty="0" smtClean="0">
                <a:ea typeface="Times New Roman" panose="02020603050405020304" pitchFamily="18" charset="0"/>
                <a:cs typeface="Times New Roman" panose="02020603050405020304" pitchFamily="18" charset="0"/>
              </a:rPr>
              <a:t>)</a:t>
            </a:r>
            <a:endParaRPr lang="it-IT" sz="1000" dirty="0">
              <a:ea typeface="Times New Roman" panose="02020603050405020304" pitchFamily="18" charset="0"/>
              <a:cs typeface="Times New Roman" panose="02020603050405020304" pitchFamily="18" charset="0"/>
            </a:endParaRPr>
          </a:p>
          <a:p>
            <a:pPr marL="342900" lvl="0" indent="-342900" algn="just">
              <a:spcAft>
                <a:spcPts val="800"/>
              </a:spcAft>
              <a:buFont typeface="Wingdings" panose="05000000000000000000" pitchFamily="2" charset="2"/>
              <a:buChar char=""/>
            </a:pPr>
            <a:endParaRPr lang="it-IT" sz="100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492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3" y="0"/>
            <a:ext cx="9144000" cy="476671"/>
          </a:xfrm>
        </p:spPr>
        <p:txBody>
          <a:bodyPr/>
          <a:lstStyle/>
          <a:p>
            <a:r>
              <a:rPr lang="it-IT" sz="2800" b="1" dirty="0" smtClean="0">
                <a:latin typeface="Times New Roman" panose="02020603050405020304" pitchFamily="18" charset="0"/>
                <a:cs typeface="Times New Roman" panose="02020603050405020304" pitchFamily="18" charset="0"/>
              </a:rPr>
              <a:t>I </a:t>
            </a:r>
            <a:r>
              <a:rPr lang="it-IT" sz="2800" b="1" i="1" dirty="0" smtClean="0">
                <a:solidFill>
                  <a:srgbClr val="FF0000"/>
                </a:solidFill>
                <a:latin typeface="Times New Roman" panose="02020603050405020304" pitchFamily="18" charset="0"/>
                <a:cs typeface="Times New Roman" panose="02020603050405020304" pitchFamily="18" charset="0"/>
              </a:rPr>
              <a:t>sapiens</a:t>
            </a:r>
            <a:r>
              <a:rPr lang="it-IT" sz="2800" b="1" dirty="0" smtClean="0">
                <a:latin typeface="Times New Roman" panose="02020603050405020304" pitchFamily="18" charset="0"/>
                <a:cs typeface="Times New Roman" panose="02020603050405020304" pitchFamily="18" charset="0"/>
              </a:rPr>
              <a:t> da millenni provocano il </a:t>
            </a:r>
            <a:r>
              <a:rPr lang="it-IT" sz="2800" b="1" dirty="0" smtClean="0">
                <a:solidFill>
                  <a:schemeClr val="tx1"/>
                </a:solidFill>
                <a:latin typeface="Times New Roman" panose="02020603050405020304" pitchFamily="18" charset="0"/>
                <a:cs typeface="Times New Roman" panose="02020603050405020304" pitchFamily="18" charset="0"/>
              </a:rPr>
              <a:t>migrare delle altre specie</a:t>
            </a:r>
            <a:r>
              <a:rPr lang="it-IT" sz="2800" b="1" dirty="0" smtClean="0">
                <a:latin typeface="Times New Roman" panose="02020603050405020304" pitchFamily="18" charset="0"/>
                <a:cs typeface="Times New Roman" panose="02020603050405020304" pitchFamily="18" charset="0"/>
              </a:rPr>
              <a:t>:</a:t>
            </a:r>
            <a:endParaRPr lang="it-IT" sz="28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0"/>
            <a:ext cx="9144000" cy="6669361"/>
          </a:xfrm>
        </p:spPr>
        <p:txBody>
          <a:bodyPr/>
          <a:lstStyle/>
          <a:p>
            <a:pPr marL="0" indent="0" algn="just">
              <a:buNone/>
            </a:pPr>
            <a:endParaRPr lang="it-IT" sz="1200" dirty="0">
              <a:latin typeface="Times New Roman" panose="02020603050405020304" pitchFamily="18" charset="0"/>
              <a:cs typeface="Times New Roman" panose="02020603050405020304" pitchFamily="18" charset="0"/>
            </a:endParaRPr>
          </a:p>
          <a:p>
            <a:pPr marL="0" indent="0" algn="just">
              <a:buNone/>
            </a:pPr>
            <a:endParaRPr lang="it-IT" sz="1200" dirty="0" smtClean="0">
              <a:latin typeface="Times New Roman" panose="02020603050405020304" pitchFamily="18" charset="0"/>
              <a:cs typeface="Times New Roman" panose="02020603050405020304" pitchFamily="18" charset="0"/>
            </a:endParaRPr>
          </a:p>
          <a:p>
            <a:pPr marL="0" indent="0" algn="just">
              <a:buNone/>
            </a:pPr>
            <a:r>
              <a:rPr lang="it-IT" sz="1900" dirty="0" smtClean="0">
                <a:latin typeface="Times New Roman" panose="02020603050405020304" pitchFamily="18" charset="0"/>
                <a:cs typeface="Times New Roman" panose="02020603050405020304" pitchFamily="18" charset="0"/>
              </a:rPr>
              <a:t>La </a:t>
            </a:r>
            <a:r>
              <a:rPr lang="it-IT" sz="1900" dirty="0">
                <a:latin typeface="Times New Roman" panose="02020603050405020304" pitchFamily="18" charset="0"/>
                <a:cs typeface="Times New Roman" panose="02020603050405020304" pitchFamily="18" charset="0"/>
              </a:rPr>
              <a:t>migrazione di individui delle diverse specie (anche non migratorie) può essere parzialmente passiva o intergenerazionale, ma non è mai solitaria, entra in un rapporto di reciproci adattamenti con gli ecosistemi e con molte altre specie.</a:t>
            </a:r>
          </a:p>
          <a:p>
            <a:pPr marL="0" indent="0" algn="just">
              <a:buNone/>
            </a:pPr>
            <a:r>
              <a:rPr lang="it-IT" sz="1900" dirty="0">
                <a:latin typeface="Times New Roman" panose="02020603050405020304" pitchFamily="18" charset="0"/>
                <a:cs typeface="Times New Roman" panose="02020603050405020304" pitchFamily="18" charset="0"/>
              </a:rPr>
              <a:t>Da sei milioni di anni </a:t>
            </a:r>
            <a:r>
              <a:rPr lang="it-IT" sz="1900" dirty="0" smtClean="0">
                <a:latin typeface="Times New Roman" panose="02020603050405020304" pitchFamily="18" charset="0"/>
                <a:cs typeface="Times New Roman" panose="02020603050405020304" pitchFamily="18" charset="0"/>
              </a:rPr>
              <a:t>gruppi ominidi e umani hanno migrato in conseguenza del migrare di altre specie, per fuggire da loro o seguirle, per cacciarle o raccoglierle, oppure perché, soprattutto quando eravamo predati o in una nicchia, gli </a:t>
            </a:r>
            <a:r>
              <a:rPr lang="it-IT" sz="1900" dirty="0">
                <a:latin typeface="Times New Roman" panose="02020603050405020304" pitchFamily="18" charset="0"/>
                <a:cs typeface="Times New Roman" panose="02020603050405020304" pitchFamily="18" charset="0"/>
              </a:rPr>
              <a:t>animali sono stati volano di ispirazione, imitazione, proiezione per gli umani (</a:t>
            </a:r>
            <a:r>
              <a:rPr lang="it-IT" sz="1900" i="1" dirty="0" err="1">
                <a:latin typeface="Times New Roman" panose="02020603050405020304" pitchFamily="18" charset="0"/>
                <a:cs typeface="Times New Roman" panose="02020603050405020304" pitchFamily="18" charset="0"/>
              </a:rPr>
              <a:t>antropopoiesi</a:t>
            </a:r>
            <a:r>
              <a:rPr lang="it-IT" sz="1900" dirty="0">
                <a:latin typeface="Times New Roman" panose="02020603050405020304" pitchFamily="18" charset="0"/>
                <a:cs typeface="Times New Roman" panose="02020603050405020304" pitchFamily="18" charset="0"/>
              </a:rPr>
              <a:t>). </a:t>
            </a:r>
            <a:endParaRPr lang="it-IT" sz="1900" dirty="0" smtClean="0">
              <a:latin typeface="Times New Roman" panose="02020603050405020304" pitchFamily="18" charset="0"/>
              <a:cs typeface="Times New Roman" panose="02020603050405020304" pitchFamily="18" charset="0"/>
            </a:endParaRPr>
          </a:p>
          <a:p>
            <a:pPr marL="0" indent="0" algn="just">
              <a:buNone/>
            </a:pPr>
            <a:r>
              <a:rPr lang="it-IT" sz="1900" dirty="0" smtClean="0">
                <a:latin typeface="Times New Roman" panose="02020603050405020304" pitchFamily="18" charset="0"/>
                <a:cs typeface="Times New Roman" panose="02020603050405020304" pitchFamily="18" charset="0"/>
              </a:rPr>
              <a:t>Ancora da sei milioni di anni poi </a:t>
            </a:r>
            <a:r>
              <a:rPr lang="it-IT" sz="1900" dirty="0">
                <a:latin typeface="Times New Roman" panose="02020603050405020304" pitchFamily="18" charset="0"/>
                <a:cs typeface="Times New Roman" panose="02020603050405020304" pitchFamily="18" charset="0"/>
              </a:rPr>
              <a:t>tantissime altre specie </a:t>
            </a:r>
            <a:r>
              <a:rPr lang="it-IT" sz="1900" dirty="0" smtClean="0">
                <a:latin typeface="Times New Roman" panose="02020603050405020304" pitchFamily="18" charset="0"/>
                <a:cs typeface="Times New Roman" panose="02020603050405020304" pitchFamily="18" charset="0"/>
              </a:rPr>
              <a:t>hanno migrato sempre più connesse </a:t>
            </a:r>
            <a:r>
              <a:rPr lang="it-IT" sz="1900" dirty="0">
                <a:latin typeface="Times New Roman" panose="02020603050405020304" pitchFamily="18" charset="0"/>
                <a:cs typeface="Times New Roman" panose="02020603050405020304" pitchFamily="18" charset="0"/>
              </a:rPr>
              <a:t>al migrare delle </a:t>
            </a:r>
            <a:r>
              <a:rPr lang="it-IT" sz="1900" i="1" dirty="0">
                <a:latin typeface="Times New Roman" panose="02020603050405020304" pitchFamily="18" charset="0"/>
                <a:cs typeface="Times New Roman" panose="02020603050405020304" pitchFamily="18" charset="0"/>
              </a:rPr>
              <a:t>specie (forme) umane</a:t>
            </a:r>
            <a:r>
              <a:rPr lang="it-IT" sz="1900" dirty="0">
                <a:latin typeface="Times New Roman" panose="02020603050405020304" pitchFamily="18" charset="0"/>
                <a:cs typeface="Times New Roman" panose="02020603050405020304" pitchFamily="18" charset="0"/>
              </a:rPr>
              <a:t>. Almeno dall’</a:t>
            </a:r>
            <a:r>
              <a:rPr lang="it-IT" sz="1900" i="1" dirty="0">
                <a:latin typeface="Times New Roman" panose="02020603050405020304" pitchFamily="18" charset="0"/>
                <a:cs typeface="Times New Roman" panose="02020603050405020304" pitchFamily="18" charset="0"/>
              </a:rPr>
              <a:t>uso del fuoco </a:t>
            </a:r>
            <a:r>
              <a:rPr lang="it-IT" sz="1900" dirty="0">
                <a:latin typeface="Times New Roman" panose="02020603050405020304" pitchFamily="18" charset="0"/>
                <a:cs typeface="Times New Roman" panose="02020603050405020304" pitchFamily="18" charset="0"/>
              </a:rPr>
              <a:t>abbiamo condizionato ecosistemi di tutti e migrazioni altrui. Le </a:t>
            </a:r>
            <a:r>
              <a:rPr lang="it-IT" sz="1900" dirty="0" smtClean="0">
                <a:latin typeface="Times New Roman" panose="02020603050405020304" pitchFamily="18" charset="0"/>
                <a:cs typeface="Times New Roman" panose="02020603050405020304" pitchFamily="18" charset="0"/>
              </a:rPr>
              <a:t>nostre migrazioni </a:t>
            </a:r>
            <a:r>
              <a:rPr lang="it-IT" sz="1900" dirty="0">
                <a:latin typeface="Times New Roman" panose="02020603050405020304" pitchFamily="18" charset="0"/>
                <a:cs typeface="Times New Roman" panose="02020603050405020304" pitchFamily="18" charset="0"/>
              </a:rPr>
              <a:t>non sono mai </a:t>
            </a:r>
            <a:r>
              <a:rPr lang="it-IT" sz="1900" dirty="0" smtClean="0">
                <a:latin typeface="Times New Roman" panose="02020603050405020304" pitchFamily="18" charset="0"/>
                <a:cs typeface="Times New Roman" panose="02020603050405020304" pitchFamily="18" charset="0"/>
              </a:rPr>
              <a:t>state solitarie</a:t>
            </a:r>
            <a:r>
              <a:rPr lang="it-IT" sz="1900" dirty="0">
                <a:latin typeface="Times New Roman" panose="02020603050405020304" pitchFamily="18" charset="0"/>
                <a:cs typeface="Times New Roman" panose="02020603050405020304" pitchFamily="18" charset="0"/>
              </a:rPr>
              <a:t>, anche da quando le nostre </a:t>
            </a:r>
            <a:r>
              <a:rPr lang="it-IT" sz="1900" dirty="0" smtClean="0">
                <a:latin typeface="Times New Roman" panose="02020603050405020304" pitchFamily="18" charset="0"/>
                <a:cs typeface="Times New Roman" panose="02020603050405020304" pitchFamily="18" charset="0"/>
              </a:rPr>
              <a:t>hanno cominciato a diventare un poco </a:t>
            </a:r>
            <a:r>
              <a:rPr lang="it-IT" sz="1900" dirty="0">
                <a:latin typeface="Times New Roman" panose="02020603050405020304" pitchFamily="18" charset="0"/>
                <a:cs typeface="Times New Roman" panose="02020603050405020304" pitchFamily="18" charset="0"/>
              </a:rPr>
              <a:t>più libere.</a:t>
            </a:r>
          </a:p>
          <a:p>
            <a:pPr marL="0" indent="0" algn="just">
              <a:buNone/>
            </a:pPr>
            <a:r>
              <a:rPr lang="it-IT" sz="1900" dirty="0">
                <a:latin typeface="Times New Roman" panose="02020603050405020304" pitchFamily="18" charset="0"/>
                <a:cs typeface="Times New Roman" panose="02020603050405020304" pitchFamily="18" charset="0"/>
              </a:rPr>
              <a:t>Tutto ciò è stato è particolarmente evidente coi </a:t>
            </a:r>
            <a:r>
              <a:rPr lang="it-IT" sz="1900" i="1" dirty="0">
                <a:latin typeface="Times New Roman" panose="02020603050405020304" pitchFamily="18" charset="0"/>
                <a:cs typeface="Times New Roman" panose="02020603050405020304" pitchFamily="18" charset="0"/>
              </a:rPr>
              <a:t>sapiens</a:t>
            </a:r>
            <a:r>
              <a:rPr lang="it-IT" sz="1900" dirty="0">
                <a:latin typeface="Times New Roman" panose="02020603050405020304" pitchFamily="18" charset="0"/>
                <a:cs typeface="Times New Roman" panose="02020603050405020304" pitchFamily="18" charset="0"/>
              </a:rPr>
              <a:t>, poi con i </a:t>
            </a:r>
            <a:r>
              <a:rPr lang="it-IT" sz="1900" i="1" dirty="0">
                <a:latin typeface="Times New Roman" panose="02020603050405020304" pitchFamily="18" charset="0"/>
                <a:cs typeface="Times New Roman" panose="02020603050405020304" pitchFamily="18" charset="0"/>
              </a:rPr>
              <a:t>sapiens</a:t>
            </a:r>
            <a:r>
              <a:rPr lang="it-IT" sz="1900" dirty="0">
                <a:latin typeface="Times New Roman" panose="02020603050405020304" pitchFamily="18" charset="0"/>
                <a:cs typeface="Times New Roman" panose="02020603050405020304" pitchFamily="18" charset="0"/>
              </a:rPr>
              <a:t> </a:t>
            </a:r>
            <a:r>
              <a:rPr lang="it-IT" sz="1900" dirty="0" smtClean="0">
                <a:latin typeface="Times New Roman" panose="02020603050405020304" pitchFamily="18" charset="0"/>
                <a:cs typeface="Times New Roman" panose="02020603050405020304" pitchFamily="18" charset="0"/>
              </a:rPr>
              <a:t>di cui abbiamo maggior traccia genetica, poi con i </a:t>
            </a:r>
            <a:r>
              <a:rPr lang="it-IT" sz="1900" i="1" dirty="0" smtClean="0">
                <a:latin typeface="Times New Roman" panose="02020603050405020304" pitchFamily="18" charset="0"/>
                <a:cs typeface="Times New Roman" panose="02020603050405020304" pitchFamily="18" charset="0"/>
              </a:rPr>
              <a:t>sapiens </a:t>
            </a:r>
            <a:r>
              <a:rPr lang="it-IT" sz="1900" dirty="0" smtClean="0">
                <a:latin typeface="Times New Roman" panose="02020603050405020304" pitchFamily="18" charset="0"/>
                <a:cs typeface="Times New Roman" panose="02020603050405020304" pitchFamily="18" charset="0"/>
              </a:rPr>
              <a:t>perlopiù </a:t>
            </a:r>
            <a:r>
              <a:rPr lang="it-IT" sz="1900" dirty="0">
                <a:latin typeface="Times New Roman" panose="02020603050405020304" pitchFamily="18" charset="0"/>
                <a:cs typeface="Times New Roman" panose="02020603050405020304" pitchFamily="18" charset="0"/>
              </a:rPr>
              <a:t>agricoltori residenziali (schiavisti), poi con l’economia industriale capitalistica e ora con i cambiamenti climatici antropici globali</a:t>
            </a:r>
            <a:r>
              <a:rPr lang="it-IT" sz="1900" dirty="0" smtClean="0">
                <a:latin typeface="Times New Roman" panose="02020603050405020304" pitchFamily="18" charset="0"/>
                <a:cs typeface="Times New Roman" panose="02020603050405020304" pitchFamily="18" charset="0"/>
              </a:rPr>
              <a:t>.</a:t>
            </a:r>
          </a:p>
          <a:p>
            <a:pPr marL="0" indent="0" algn="just">
              <a:buNone/>
            </a:pPr>
            <a:r>
              <a:rPr lang="it-IT" sz="1900" dirty="0">
                <a:latin typeface="Times New Roman" panose="02020603050405020304" pitchFamily="18" charset="0"/>
                <a:cs typeface="Times New Roman" panose="02020603050405020304" pitchFamily="18" charset="0"/>
              </a:rPr>
              <a:t>Ora molti stanno cercando di impedire immigrazioni entro i propri confini (nazionali), anche se tutti insieme forse stiamo, comunque, superando alcuni </a:t>
            </a:r>
            <a:r>
              <a:rPr lang="it-IT" sz="1900" i="1" dirty="0">
                <a:latin typeface="Times New Roman" panose="02020603050405020304" pitchFamily="18" charset="0"/>
                <a:cs typeface="Times New Roman" panose="02020603050405020304" pitchFamily="18" charset="0"/>
              </a:rPr>
              <a:t>confini </a:t>
            </a:r>
            <a:r>
              <a:rPr lang="it-IT" sz="1900" i="1" dirty="0" smtClean="0">
                <a:latin typeface="Times New Roman" panose="02020603050405020304" pitchFamily="18" charset="0"/>
                <a:cs typeface="Times New Roman" panose="02020603050405020304" pitchFamily="18" charset="0"/>
              </a:rPr>
              <a:t>planetari. </a:t>
            </a:r>
          </a:p>
          <a:p>
            <a:pPr marL="0" indent="0" algn="just">
              <a:buNone/>
            </a:pPr>
            <a:r>
              <a:rPr lang="it-IT" sz="1900" b="1" dirty="0">
                <a:latin typeface="Times New Roman" panose="02020603050405020304" pitchFamily="18" charset="0"/>
                <a:cs typeface="Times New Roman" panose="02020603050405020304" pitchFamily="18" charset="0"/>
              </a:rPr>
              <a:t>I fatti sono che le specie non hanno confini nazionali e che si emigra dagli Stati più o meno quanto si emigra, dei </a:t>
            </a:r>
            <a:r>
              <a:rPr lang="it-IT" sz="1900" b="1" dirty="0">
                <a:solidFill>
                  <a:srgbClr val="FF0000"/>
                </a:solidFill>
                <a:latin typeface="Times New Roman" panose="02020603050405020304" pitchFamily="18" charset="0"/>
                <a:cs typeface="Times New Roman" panose="02020603050405020304" pitchFamily="18" charset="0"/>
              </a:rPr>
              <a:t>due Global Compact Onu </a:t>
            </a:r>
            <a:r>
              <a:rPr lang="it-IT" sz="1900" b="1" dirty="0">
                <a:latin typeface="Times New Roman" panose="02020603050405020304" pitchFamily="18" charset="0"/>
                <a:cs typeface="Times New Roman" panose="02020603050405020304" pitchFamily="18" charset="0"/>
              </a:rPr>
              <a:t>non si può fare a </a:t>
            </a:r>
            <a:r>
              <a:rPr lang="it-IT" sz="1900" b="1" dirty="0" smtClean="0">
                <a:latin typeface="Times New Roman" panose="02020603050405020304" pitchFamily="18" charset="0"/>
                <a:cs typeface="Times New Roman" panose="02020603050405020304" pitchFamily="18" charset="0"/>
              </a:rPr>
              <a:t>meno, ne parleremo un poco nella terza e ultima conferenza.</a:t>
            </a:r>
            <a:endParaRPr lang="it-IT" sz="2000" b="1" dirty="0">
              <a:latin typeface="Times New Roman" panose="02020603050405020304" pitchFamily="18" charset="0"/>
              <a:cs typeface="Times New Roman" panose="02020603050405020304" pitchFamily="18" charset="0"/>
            </a:endParaRPr>
          </a:p>
          <a:p>
            <a:endParaRPr lang="it-IT" sz="1600" dirty="0"/>
          </a:p>
        </p:txBody>
      </p:sp>
      <p:sp>
        <p:nvSpPr>
          <p:cNvPr id="5" name="Segnaposto piè di pagina 4"/>
          <p:cNvSpPr>
            <a:spLocks noGrp="1"/>
          </p:cNvSpPr>
          <p:nvPr>
            <p:ph type="ftr" sz="quarter" idx="11"/>
          </p:nvPr>
        </p:nvSpPr>
        <p:spPr>
          <a:xfrm>
            <a:off x="35496" y="6453336"/>
            <a:ext cx="5984304" cy="360040"/>
          </a:xfrm>
        </p:spPr>
        <p:txBody>
          <a:bodyPr/>
          <a:lstStyle/>
          <a:p>
            <a:pPr>
              <a:defRPr/>
            </a:pPr>
            <a:r>
              <a:rPr lang="it-IT" sz="1000" dirty="0" smtClean="0"/>
              <a:t> </a:t>
            </a:r>
            <a:r>
              <a:rPr lang="it-IT" dirty="0" smtClean="0"/>
              <a:t>Calzolaio 2024</a:t>
            </a:r>
            <a:endParaRPr lang="it-IT"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26</a:t>
            </a:fld>
            <a:endParaRPr lang="it-IT" dirty="0"/>
          </a:p>
        </p:txBody>
      </p:sp>
    </p:spTree>
    <p:extLst>
      <p:ext uri="{BB962C8B-B14F-4D97-AF65-F5344CB8AC3E}">
        <p14:creationId xmlns:p14="http://schemas.microsoft.com/office/powerpoint/2010/main" val="148796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476672"/>
          </a:xfrm>
        </p:spPr>
        <p:txBody>
          <a:bodyPr/>
          <a:lstStyle/>
          <a:p>
            <a:r>
              <a:rPr lang="it-IT" sz="3100" dirty="0" smtClean="0">
                <a:solidFill>
                  <a:schemeClr val="tx1"/>
                </a:solidFill>
                <a:latin typeface="Times New Roman" panose="02020603050405020304" pitchFamily="18" charset="0"/>
                <a:cs typeface="Times New Roman" panose="02020603050405020304" pitchFamily="18" charset="0"/>
              </a:rPr>
              <a:t>Fenomeni migratori </a:t>
            </a:r>
            <a:r>
              <a:rPr lang="it-IT" sz="3100" dirty="0" smtClean="0">
                <a:solidFill>
                  <a:srgbClr val="FF0000"/>
                </a:solidFill>
                <a:latin typeface="Times New Roman" panose="02020603050405020304" pitchFamily="18" charset="0"/>
                <a:cs typeface="Times New Roman" panose="02020603050405020304" pitchFamily="18" charset="0"/>
              </a:rPr>
              <a:t>diacronici asimmetrici</a:t>
            </a:r>
            <a:r>
              <a:rPr lang="it-IT" sz="3100" dirty="0" smtClean="0">
                <a:solidFill>
                  <a:schemeClr val="tx1"/>
                </a:solidFill>
                <a:latin typeface="Times New Roman" panose="02020603050405020304" pitchFamily="18" charset="0"/>
                <a:cs typeface="Times New Roman" panose="02020603050405020304" pitchFamily="18" charset="0"/>
              </a:rPr>
              <a:t>. Per tutti</a:t>
            </a:r>
            <a:r>
              <a:rPr lang="it-IT" sz="3100" dirty="0">
                <a:solidFill>
                  <a:schemeClr val="tx1"/>
                </a:solidFill>
                <a:latin typeface="Times New Roman" panose="02020603050405020304" pitchFamily="18" charset="0"/>
                <a:cs typeface="Times New Roman" panose="02020603050405020304" pitchFamily="18" charset="0"/>
              </a:rPr>
              <a:t>.</a:t>
            </a:r>
            <a:r>
              <a:rPr lang="it-IT" sz="3100" dirty="0" smtClean="0">
                <a:solidFill>
                  <a:schemeClr val="tx1"/>
                </a:solidFill>
                <a:latin typeface="Times New Roman" panose="02020603050405020304" pitchFamily="18" charset="0"/>
                <a:cs typeface="Times New Roman" panose="02020603050405020304" pitchFamily="18" charset="0"/>
              </a:rPr>
              <a:t> Sss!</a:t>
            </a:r>
            <a:endParaRPr lang="it-IT" sz="3100" dirty="0">
              <a:solidFill>
                <a:schemeClr val="tx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476672"/>
            <a:ext cx="4648200" cy="6048672"/>
          </a:xfrm>
        </p:spPr>
        <p:txBody>
          <a:bodyPr/>
          <a:lstStyle/>
          <a:p>
            <a:pPr marL="0" indent="0" algn="just">
              <a:buNone/>
            </a:pPr>
            <a:r>
              <a:rPr lang="it-IT" sz="1500" dirty="0">
                <a:latin typeface="Times New Roman" panose="02020603050405020304" pitchFamily="18" charset="0"/>
                <a:cs typeface="Times New Roman" panose="02020603050405020304" pitchFamily="18" charset="0"/>
              </a:rPr>
              <a:t>Il fenomeno migratorio dovrebbe essere considerato </a:t>
            </a:r>
            <a:r>
              <a:rPr lang="it-IT" sz="1500" i="1" dirty="0">
                <a:latin typeface="Times New Roman" panose="02020603050405020304" pitchFamily="18" charset="0"/>
                <a:cs typeface="Times New Roman" panose="02020603050405020304" pitchFamily="18" charset="0"/>
              </a:rPr>
              <a:t>diacronico e asimmetrico</a:t>
            </a:r>
            <a:r>
              <a:rPr lang="it-IT" sz="1500" dirty="0">
                <a:latin typeface="Times New Roman" panose="02020603050405020304" pitchFamily="18" charset="0"/>
                <a:cs typeface="Times New Roman" panose="02020603050405020304" pitchFamily="18" charset="0"/>
              </a:rPr>
              <a:t> per definizione: mai lineare; sempre dirimente per comprendere la vita e le vite, stanziali o meno; fattore di autonoma peculiare pressione selettiva. </a:t>
            </a:r>
            <a:r>
              <a:rPr lang="it-IT" sz="1500" b="1" dirty="0">
                <a:solidFill>
                  <a:srgbClr val="FF0000"/>
                </a:solidFill>
                <a:latin typeface="Times New Roman" panose="02020603050405020304" pitchFamily="18" charset="0"/>
                <a:cs typeface="Times New Roman" panose="02020603050405020304" pitchFamily="18" charset="0"/>
              </a:rPr>
              <a:t>La migrazione è un </a:t>
            </a:r>
            <a:r>
              <a:rPr lang="it-IT" sz="1500" b="1" i="1" dirty="0">
                <a:solidFill>
                  <a:srgbClr val="FF0000"/>
                </a:solidFill>
                <a:latin typeface="Times New Roman" panose="02020603050405020304" pitchFamily="18" charset="0"/>
                <a:cs typeface="Times New Roman" panose="02020603050405020304" pitchFamily="18" charset="0"/>
              </a:rPr>
              <a:t>cambio di residenza duraturo</a:t>
            </a:r>
            <a:r>
              <a:rPr lang="it-IT" sz="1500" dirty="0">
                <a:solidFill>
                  <a:srgbClr val="FF0000"/>
                </a:solidFill>
                <a:latin typeface="Times New Roman" panose="02020603050405020304" pitchFamily="18" charset="0"/>
                <a:cs typeface="Times New Roman" panose="02020603050405020304" pitchFamily="18" charset="0"/>
              </a:rPr>
              <a:t>. </a:t>
            </a:r>
            <a:r>
              <a:rPr lang="it-IT" sz="1500" dirty="0">
                <a:latin typeface="Times New Roman" panose="02020603050405020304" pitchFamily="18" charset="0"/>
                <a:cs typeface="Times New Roman" panose="02020603050405020304" pitchFamily="18" charset="0"/>
              </a:rPr>
              <a:t>I luoghi delle residenze di </a:t>
            </a:r>
            <a:r>
              <a:rPr lang="it-IT" sz="1500" i="1" dirty="0">
                <a:latin typeface="Times New Roman" panose="02020603050405020304" pitchFamily="18" charset="0"/>
                <a:cs typeface="Times New Roman" panose="02020603050405020304" pitchFamily="18" charset="0"/>
              </a:rPr>
              <a:t>animali e vegetali</a:t>
            </a:r>
            <a:r>
              <a:rPr lang="it-IT" sz="1500" dirty="0">
                <a:latin typeface="Times New Roman" panose="02020603050405020304" pitchFamily="18" charset="0"/>
                <a:cs typeface="Times New Roman" panose="02020603050405020304" pitchFamily="18" charset="0"/>
              </a:rPr>
              <a:t> sono perlopiù nicchie negli ecosistemi esterni, terrestri o aerei o acquatici, con maggiore o minore mobilità al loro interno e fra ecosistemi. La residenza di tanti diversi </a:t>
            </a:r>
            <a:r>
              <a:rPr lang="it-IT" sz="1500" i="1" dirty="0">
                <a:latin typeface="Times New Roman" panose="02020603050405020304" pitchFamily="18" charset="0"/>
                <a:cs typeface="Times New Roman" panose="02020603050405020304" pitchFamily="18" charset="0"/>
              </a:rPr>
              <a:t>microrganismi</a:t>
            </a:r>
            <a:r>
              <a:rPr lang="it-IT" sz="1500" dirty="0">
                <a:latin typeface="Times New Roman" panose="02020603050405020304" pitchFamily="18" charset="0"/>
                <a:cs typeface="Times New Roman" panose="02020603050405020304" pitchFamily="18" charset="0"/>
              </a:rPr>
              <a:t> sono, invece, individui animali e vegetali di altre specie compatibili, ci vivono dentro, facendoci nel tempo alcuni bene altri male altri ancora entrambe le cose (in una reciproca corsa agli armamenti e in un relativo continuo adattamento</a:t>
            </a:r>
            <a:r>
              <a:rPr lang="it-IT" sz="1500" dirty="0" smtClean="0">
                <a:latin typeface="Times New Roman" panose="02020603050405020304" pitchFamily="18" charset="0"/>
                <a:cs typeface="Times New Roman" panose="02020603050405020304" pitchFamily="18" charset="0"/>
              </a:rPr>
              <a:t>). Anche </a:t>
            </a:r>
            <a:r>
              <a:rPr lang="it-IT" sz="1500" i="1" dirty="0" smtClean="0">
                <a:latin typeface="Times New Roman" panose="02020603050405020304" pitchFamily="18" charset="0"/>
                <a:cs typeface="Times New Roman" panose="02020603050405020304" pitchFamily="18" charset="0"/>
              </a:rPr>
              <a:t>i virus</a:t>
            </a:r>
            <a:r>
              <a:rPr lang="it-IT" sz="1500" i="1" dirty="0">
                <a:latin typeface="Times New Roman" panose="02020603050405020304" pitchFamily="18" charset="0"/>
                <a:cs typeface="Times New Roman" panose="02020603050405020304" pitchFamily="18" charset="0"/>
              </a:rPr>
              <a:t> </a:t>
            </a:r>
            <a:r>
              <a:rPr lang="it-IT" sz="1500" dirty="0" smtClean="0">
                <a:latin typeface="Times New Roman" panose="02020603050405020304" pitchFamily="18" charset="0"/>
                <a:cs typeface="Times New Roman" panose="02020603050405020304" pitchFamily="18" charset="0"/>
              </a:rPr>
              <a:t>risiedono</a:t>
            </a:r>
            <a:r>
              <a:rPr lang="it-IT" sz="1500" dirty="0">
                <a:latin typeface="Times New Roman" panose="02020603050405020304" pitchFamily="18" charset="0"/>
                <a:cs typeface="Times New Roman" panose="02020603050405020304" pitchFamily="18" charset="0"/>
              </a:rPr>
              <a:t>, si spostano, mutano al riparo di altre specie; non siamo già abituati alla loro presenza se e quando ci adocchiano e ci immigrano dentro, all’inizio in superficie poi in profondità all’interno; siamo permeabili, talora in difficoltà per lo squilibrio che si crea nel nostro ecosistema esterno in mezzo a tanti altri individui e alle altre specie, ma anche dentro di noi nel nostro ecosistema interno o </a:t>
            </a:r>
            <a:r>
              <a:rPr lang="it-IT" sz="1500" i="1" dirty="0" err="1">
                <a:latin typeface="Times New Roman" panose="02020603050405020304" pitchFamily="18" charset="0"/>
                <a:cs typeface="Times New Roman" panose="02020603050405020304" pitchFamily="18" charset="0"/>
              </a:rPr>
              <a:t>microbiota</a:t>
            </a:r>
            <a:r>
              <a:rPr lang="it-IT" sz="1500" dirty="0">
                <a:latin typeface="Times New Roman" panose="02020603050405020304" pitchFamily="18" charset="0"/>
                <a:cs typeface="Times New Roman" panose="02020603050405020304" pitchFamily="18" charset="0"/>
              </a:rPr>
              <a:t>. composto di milioni di batteri e funghi, microbi e virus, attivi e in movimento (soprattutto nell’intestino e nei polmoni), con un loro </a:t>
            </a:r>
            <a:r>
              <a:rPr lang="it-IT" sz="1500" i="1" dirty="0" err="1">
                <a:latin typeface="Times New Roman" panose="02020603050405020304" pitchFamily="18" charset="0"/>
                <a:cs typeface="Times New Roman" panose="02020603050405020304" pitchFamily="18" charset="0"/>
              </a:rPr>
              <a:t>microbioma</a:t>
            </a:r>
            <a:r>
              <a:rPr lang="it-IT" sz="1500" dirty="0">
                <a:latin typeface="Times New Roman" panose="02020603050405020304" pitchFamily="18" charset="0"/>
                <a:cs typeface="Times New Roman" panose="02020603050405020304" pitchFamily="18" charset="0"/>
              </a:rPr>
              <a:t>, ovvero propri genomi e proprie informazioni genetiche</a:t>
            </a:r>
            <a:r>
              <a:rPr lang="it-IT" sz="1500" dirty="0" smtClean="0">
                <a:latin typeface="Times New Roman" panose="02020603050405020304" pitchFamily="18" charset="0"/>
                <a:cs typeface="Times New Roman" panose="02020603050405020304" pitchFamily="18" charset="0"/>
              </a:rPr>
              <a:t>. Meglio saperlo, riguarda tutti.</a:t>
            </a:r>
            <a:endParaRPr lang="it-IT" sz="1500" dirty="0">
              <a:latin typeface="Times New Roman" panose="02020603050405020304" pitchFamily="18" charset="0"/>
              <a:cs typeface="Times New Roman" panose="02020603050405020304" pitchFamily="18" charset="0"/>
            </a:endParaRPr>
          </a:p>
        </p:txBody>
      </p:sp>
      <p:sp>
        <p:nvSpPr>
          <p:cNvPr id="4" name="Segnaposto contenuto 3"/>
          <p:cNvSpPr>
            <a:spLocks noGrp="1"/>
          </p:cNvSpPr>
          <p:nvPr>
            <p:ph sz="half" idx="2"/>
          </p:nvPr>
        </p:nvSpPr>
        <p:spPr>
          <a:xfrm>
            <a:off x="4648200" y="476672"/>
            <a:ext cx="4495800" cy="6048672"/>
          </a:xfrm>
        </p:spPr>
        <p:txBody>
          <a:bodyPr/>
          <a:lstStyle/>
          <a:p>
            <a:pPr marL="0" indent="0" algn="just">
              <a:buNone/>
            </a:pPr>
            <a:r>
              <a:rPr lang="it-IT" sz="1600" dirty="0">
                <a:latin typeface="Times New Roman" panose="02020603050405020304" pitchFamily="18" charset="0"/>
                <a:cs typeface="Times New Roman" panose="02020603050405020304" pitchFamily="18" charset="0"/>
              </a:rPr>
              <a:t>Il fenomeno migratorio è </a:t>
            </a:r>
            <a:r>
              <a:rPr lang="it-IT" sz="1600" dirty="0">
                <a:solidFill>
                  <a:srgbClr val="FF0000"/>
                </a:solidFill>
                <a:latin typeface="Times New Roman" panose="02020603050405020304" pitchFamily="18" charset="0"/>
                <a:cs typeface="Times New Roman" panose="02020603050405020304" pitchFamily="18" charset="0"/>
              </a:rPr>
              <a:t>asimmetrico</a:t>
            </a:r>
            <a:r>
              <a:rPr lang="it-IT" sz="1600" dirty="0">
                <a:latin typeface="Times New Roman" panose="02020603050405020304" pitchFamily="18" charset="0"/>
                <a:cs typeface="Times New Roman" panose="02020603050405020304" pitchFamily="18" charset="0"/>
              </a:rPr>
              <a:t> </a:t>
            </a:r>
            <a:r>
              <a:rPr lang="it-IT" sz="1600" dirty="0" smtClean="0">
                <a:latin typeface="Times New Roman" panose="02020603050405020304" pitchFamily="18" charset="0"/>
                <a:cs typeface="Times New Roman" panose="02020603050405020304" pitchFamily="18" charset="0"/>
              </a:rPr>
              <a:t>perché </a:t>
            </a:r>
            <a:r>
              <a:rPr lang="it-IT" sz="1600" dirty="0">
                <a:latin typeface="Times New Roman" panose="02020603050405020304" pitchFamily="18" charset="0"/>
                <a:cs typeface="Times New Roman" panose="02020603050405020304" pitchFamily="18" charset="0"/>
              </a:rPr>
              <a:t>implica un duplice (almeno) </a:t>
            </a:r>
            <a:r>
              <a:rPr lang="it-IT" sz="1600" i="1" dirty="0">
                <a:latin typeface="Times New Roman" panose="02020603050405020304" pitchFamily="18" charset="0"/>
                <a:cs typeface="Times New Roman" panose="02020603050405020304" pitchFamily="18" charset="0"/>
              </a:rPr>
              <a:t>fattore </a:t>
            </a:r>
            <a:r>
              <a:rPr lang="it-IT" sz="1600" i="1" dirty="0" smtClean="0">
                <a:latin typeface="Times New Roman" panose="02020603050405020304" pitchFamily="18" charset="0"/>
                <a:cs typeface="Times New Roman" panose="02020603050405020304" pitchFamily="18" charset="0"/>
              </a:rPr>
              <a:t>luogo</a:t>
            </a:r>
            <a:r>
              <a:rPr lang="it-IT" sz="1600" dirty="0" smtClean="0">
                <a:latin typeface="Times New Roman" panose="02020603050405020304" pitchFamily="18" charset="0"/>
                <a:cs typeface="Times New Roman" panose="02020603050405020304" pitchFamily="18" charset="0"/>
              </a:rPr>
              <a:t>. Per noi </a:t>
            </a:r>
            <a:r>
              <a:rPr lang="it-IT" sz="1600" i="1" dirty="0" smtClean="0">
                <a:latin typeface="Times New Roman" panose="02020603050405020304" pitchFamily="18" charset="0"/>
                <a:cs typeface="Times New Roman" panose="02020603050405020304" pitchFamily="18" charset="0"/>
              </a:rPr>
              <a:t>sapiens</a:t>
            </a:r>
            <a:r>
              <a:rPr lang="it-IT" sz="1600" dirty="0" smtClean="0">
                <a:latin typeface="Times New Roman" panose="02020603050405020304" pitchFamily="18" charset="0"/>
                <a:cs typeface="Times New Roman" panose="02020603050405020304" pitchFamily="18" charset="0"/>
              </a:rPr>
              <a:t> consiste </a:t>
            </a:r>
            <a:r>
              <a:rPr lang="it-IT" sz="1600" dirty="0">
                <a:latin typeface="Times New Roman" panose="02020603050405020304" pitchFamily="18" charset="0"/>
                <a:cs typeface="Times New Roman" panose="02020603050405020304" pitchFamily="18" charset="0"/>
              </a:rPr>
              <a:t>da circa diecimila anni in un doppio fenomeno, l’emigrazione da un ecosistema o un luogo umano «confinato» e l’immigrazione in un differente ecosistema o in un altro luogo umano «confinato», due fenomeni collocati in contesti residenziali differenti, con  motivazioni e gradi di libertà, capacità e opportunità, diritti e doveri che impattano asimmetricamente su origini e destinazioni del movimento, specie in presenza del costituzionalismo interstatuale moderno e contemporaneo. </a:t>
            </a:r>
            <a:endParaRPr lang="it-IT" sz="1600" dirty="0" smtClean="0">
              <a:latin typeface="Times New Roman" panose="02020603050405020304" pitchFamily="18" charset="0"/>
              <a:cs typeface="Times New Roman" panose="02020603050405020304" pitchFamily="18" charset="0"/>
            </a:endParaRPr>
          </a:p>
          <a:p>
            <a:pPr marL="0" indent="0" algn="just">
              <a:buNone/>
            </a:pPr>
            <a:r>
              <a:rPr lang="it-IT" sz="1600" dirty="0">
                <a:latin typeface="Times New Roman" panose="02020603050405020304" pitchFamily="18" charset="0"/>
                <a:cs typeface="Times New Roman" panose="02020603050405020304" pitchFamily="18" charset="0"/>
              </a:rPr>
              <a:t>I</a:t>
            </a:r>
            <a:r>
              <a:rPr lang="it-IT" sz="1600" dirty="0" smtClean="0">
                <a:latin typeface="Times New Roman" panose="02020603050405020304" pitchFamily="18" charset="0"/>
                <a:cs typeface="Times New Roman" panose="02020603050405020304" pitchFamily="18" charset="0"/>
              </a:rPr>
              <a:t>l </a:t>
            </a:r>
            <a:r>
              <a:rPr lang="it-IT" sz="1600" dirty="0">
                <a:latin typeface="Times New Roman" panose="02020603050405020304" pitchFamily="18" charset="0"/>
                <a:cs typeface="Times New Roman" panose="02020603050405020304" pitchFamily="18" charset="0"/>
              </a:rPr>
              <a:t>fenomeno migratorio </a:t>
            </a:r>
            <a:r>
              <a:rPr lang="it-IT" sz="1600" dirty="0" smtClean="0">
                <a:latin typeface="Times New Roman" panose="02020603050405020304" pitchFamily="18" charset="0"/>
                <a:cs typeface="Times New Roman" panose="02020603050405020304" pitchFamily="18" charset="0"/>
              </a:rPr>
              <a:t>è </a:t>
            </a:r>
            <a:r>
              <a:rPr lang="it-IT" sz="1600" dirty="0" smtClean="0">
                <a:solidFill>
                  <a:srgbClr val="FF0000"/>
                </a:solidFill>
                <a:latin typeface="Times New Roman" panose="02020603050405020304" pitchFamily="18" charset="0"/>
                <a:cs typeface="Times New Roman" panose="02020603050405020304" pitchFamily="18" charset="0"/>
              </a:rPr>
              <a:t>diacronico</a:t>
            </a:r>
            <a:r>
              <a:rPr lang="it-IT" sz="1600" dirty="0" smtClean="0">
                <a:latin typeface="Times New Roman" panose="02020603050405020304" pitchFamily="18" charset="0"/>
                <a:cs typeface="Times New Roman" panose="02020603050405020304" pitchFamily="18" charset="0"/>
              </a:rPr>
              <a:t> perché implica pure un </a:t>
            </a:r>
            <a:r>
              <a:rPr lang="it-IT" sz="1600" dirty="0">
                <a:latin typeface="Times New Roman" panose="02020603050405020304" pitchFamily="18" charset="0"/>
                <a:cs typeface="Times New Roman" panose="02020603050405020304" pitchFamily="18" charset="0"/>
              </a:rPr>
              <a:t>duplice (almeno) </a:t>
            </a:r>
            <a:r>
              <a:rPr lang="it-IT" sz="1600" i="1" dirty="0">
                <a:latin typeface="Times New Roman" panose="02020603050405020304" pitchFamily="18" charset="0"/>
                <a:cs typeface="Times New Roman" panose="02020603050405020304" pitchFamily="18" charset="0"/>
              </a:rPr>
              <a:t>fattore </a:t>
            </a:r>
            <a:r>
              <a:rPr lang="it-IT" sz="1600" i="1" dirty="0" smtClean="0">
                <a:latin typeface="Times New Roman" panose="02020603050405020304" pitchFamily="18" charset="0"/>
                <a:cs typeface="Times New Roman" panose="02020603050405020304" pitchFamily="18" charset="0"/>
              </a:rPr>
              <a:t>tempo</a:t>
            </a:r>
            <a:r>
              <a:rPr lang="it-IT" sz="1600" dirty="0" smtClean="0">
                <a:latin typeface="Times New Roman" panose="02020603050405020304" pitchFamily="18" charset="0"/>
                <a:cs typeface="Times New Roman" panose="02020603050405020304" pitchFamily="18" charset="0"/>
              </a:rPr>
              <a:t>. Per </a:t>
            </a:r>
            <a:r>
              <a:rPr lang="it-IT" sz="1600" dirty="0">
                <a:latin typeface="Times New Roman" panose="02020603050405020304" pitchFamily="18" charset="0"/>
                <a:cs typeface="Times New Roman" panose="02020603050405020304" pitchFamily="18" charset="0"/>
              </a:rPr>
              <a:t>quanto rapidi siano divenuti gli spostamenti fisici negli ultimi </a:t>
            </a:r>
            <a:r>
              <a:rPr lang="it-IT" sz="1600" dirty="0" smtClean="0">
                <a:latin typeface="Times New Roman" panose="02020603050405020304" pitchFamily="18" charset="0"/>
                <a:cs typeface="Times New Roman" panose="02020603050405020304" pitchFamily="18" charset="0"/>
              </a:rPr>
              <a:t>secoli per noi </a:t>
            </a:r>
            <a:r>
              <a:rPr lang="it-IT" sz="1600" i="1" dirty="0" smtClean="0">
                <a:latin typeface="Times New Roman" panose="02020603050405020304" pitchFamily="18" charset="0"/>
                <a:cs typeface="Times New Roman" panose="02020603050405020304" pitchFamily="18" charset="0"/>
              </a:rPr>
              <a:t>sapiens</a:t>
            </a:r>
            <a:r>
              <a:rPr lang="it-IT" sz="1600" dirty="0" smtClean="0">
                <a:latin typeface="Times New Roman" panose="02020603050405020304" pitchFamily="18" charset="0"/>
                <a:cs typeface="Times New Roman" panose="02020603050405020304" pitchFamily="18" charset="0"/>
              </a:rPr>
              <a:t>, per quanto abbiamo accresciuto capacità e gradi libertà nel migrare, non </a:t>
            </a:r>
            <a:r>
              <a:rPr lang="it-IT" sz="1600" dirty="0">
                <a:latin typeface="Times New Roman" panose="02020603050405020304" pitchFamily="18" charset="0"/>
                <a:cs typeface="Times New Roman" panose="02020603050405020304" pitchFamily="18" charset="0"/>
              </a:rPr>
              <a:t>c’è mai piena sincronia ecologica, sociale, economica, culturale. I flussi sono diacronici </a:t>
            </a:r>
            <a:r>
              <a:rPr lang="it-IT" sz="1600" dirty="0" smtClean="0">
                <a:latin typeface="Times New Roman" panose="02020603050405020304" pitchFamily="18" charset="0"/>
                <a:cs typeface="Times New Roman" panose="02020603050405020304" pitchFamily="18" charset="0"/>
              </a:rPr>
              <a:t>non </a:t>
            </a:r>
            <a:r>
              <a:rPr lang="it-IT" sz="1600" dirty="0">
                <a:latin typeface="Times New Roman" panose="02020603050405020304" pitchFamily="18" charset="0"/>
                <a:cs typeface="Times New Roman" panose="02020603050405020304" pitchFamily="18" charset="0"/>
              </a:rPr>
              <a:t>solo perché (come gran parte dei fenomeni fisici) hanno cause ed effetti sfalsati nel tempo ma soprattutto perché fra quando iniziano e quando provvisoriamente finiscono può accadere di tutto. </a:t>
            </a:r>
          </a:p>
        </p:txBody>
      </p:sp>
      <p:sp>
        <p:nvSpPr>
          <p:cNvPr id="5" name="Segnaposto piè di pagina 4"/>
          <p:cNvSpPr>
            <a:spLocks noGrp="1"/>
          </p:cNvSpPr>
          <p:nvPr>
            <p:ph type="ftr" sz="quarter" idx="11"/>
          </p:nvPr>
        </p:nvSpPr>
        <p:spPr>
          <a:xfrm>
            <a:off x="107504" y="6356350"/>
            <a:ext cx="5912296" cy="365125"/>
          </a:xfrm>
        </p:spPr>
        <p:txBody>
          <a:bodyPr/>
          <a:lstStyle/>
          <a:p>
            <a:pPr>
              <a:defRPr/>
            </a:pPr>
            <a:r>
              <a:rPr lang="it-IT" dirty="0" smtClean="0"/>
              <a:t>Calzolaio 2024</a:t>
            </a:r>
            <a:endParaRPr lang="it-IT"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27</a:t>
            </a:fld>
            <a:endParaRPr lang="it-IT"/>
          </a:p>
        </p:txBody>
      </p:sp>
    </p:spTree>
    <p:extLst>
      <p:ext uri="{BB962C8B-B14F-4D97-AF65-F5344CB8AC3E}">
        <p14:creationId xmlns:p14="http://schemas.microsoft.com/office/powerpoint/2010/main" val="357029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7"/>
          <p:cNvSpPr>
            <a:spLocks noGrp="1"/>
          </p:cNvSpPr>
          <p:nvPr>
            <p:ph type="title"/>
          </p:nvPr>
        </p:nvSpPr>
        <p:spPr>
          <a:xfrm>
            <a:off x="0" y="0"/>
            <a:ext cx="9143999" cy="476672"/>
          </a:xfrm>
        </p:spPr>
        <p:txBody>
          <a:bodyPr/>
          <a:lstStyle/>
          <a:p>
            <a:r>
              <a:rPr lang="it-IT"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6 milioni, 2 milioni, 200 mila, 10 mila anni fa </a:t>
            </a:r>
            <a:r>
              <a:rPr lang="it-IT" sz="13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(giorno + giorno-) </a:t>
            </a:r>
            <a:r>
              <a:rPr lang="it-IT"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Sss!</a:t>
            </a:r>
            <a:endParaRPr lang="it-IT" sz="2800" dirty="0" smtClean="0">
              <a:solidFill>
                <a:schemeClr val="tx1"/>
              </a:solidFill>
              <a:latin typeface="Times New Roman" panose="02020603050405020304" pitchFamily="18" charset="0"/>
              <a:cs typeface="Times New Roman" panose="02020603050405020304" pitchFamily="18" charset="0"/>
            </a:endParaRPr>
          </a:p>
        </p:txBody>
      </p:sp>
      <p:sp>
        <p:nvSpPr>
          <p:cNvPr id="11267" name="Segnaposto testo 8"/>
          <p:cNvSpPr>
            <a:spLocks noGrp="1"/>
          </p:cNvSpPr>
          <p:nvPr>
            <p:ph type="body" idx="1"/>
          </p:nvPr>
        </p:nvSpPr>
        <p:spPr>
          <a:xfrm>
            <a:off x="0" y="764705"/>
            <a:ext cx="9144000" cy="3024336"/>
          </a:xfrm>
        </p:spPr>
        <p:txBody>
          <a:bodyPr/>
          <a:lstStyle/>
          <a:p>
            <a:pPr algn="just" eaLnBrk="1" hangingPunct="1"/>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In</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Africa</a:t>
            </a:r>
            <a:r>
              <a:rPr lang="it-IT" sz="1400" b="0" i="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hanno origine ed evoluzione le specie umane,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l’Africa</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è la comune patria degli ominidi, degli </a:t>
            </a:r>
            <a:r>
              <a:rPr lang="it-IT" sz="1400" b="0"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ominini</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e degli umani sapienti: le tante forme di “Homo” ramificatesi (non linearmente) da poco più di 2 milioni di anni e l’unica ora rimasta “sapiens” in Africa hanno “</a:t>
            </a:r>
            <a:r>
              <a:rPr lang="it-IT" sz="1400" b="0"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speciato</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(isolamento geografico, frammentazione da quelle ancestrali, selezione naturale, equilibri punteggiati), poi si sono mosse altrove, erano (eravamo) di pelle nera, primati parenti di scimmie.</a:t>
            </a:r>
          </a:p>
          <a:p>
            <a:pPr algn="just" eaLnBrk="1" hangingPunct="1"/>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Spostandoci, è capitato di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convivere</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anche con altre specie umane sullo stesso pianeta e comunque, sempre, in ecosistemi in cui ci organizzavamo piccole </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nicchie</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fra tante altre specie, quasi mai commestibili e predabili, né ci siamo posti presto problemi di coltivazione, domesticazione, allevamento. </a:t>
            </a:r>
          </a:p>
          <a:p>
            <a:pPr algn="just" eaLnBrk="1" hangingPunct="1"/>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 geni, i popoli, le lingue </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mostrano come prima del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Neolitico</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(la «preistoria») </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c’è stata la “Rivoluzione Paleolitica”: arte, riti, tecnologie, comunicazione, cottura dei cibi, innumerevoli “adattamenti” cominciano ad accompagnare l’atlante del popolamento umano, sopravvivenza e riproduzione in tutti i continenti dove siamo via via arrivati, attraverso multiple lente differenti ondate di animali sociali (in Australia prima che in Europa), che </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mai migrano soli</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p>
          <a:p>
            <a:pPr algn="just" eaLnBrk="1" hangingPunct="1"/>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 cambiamenti climatici e le migrazioni hanno fatto la storia di continenti, ecosistemi, confini e popoli.  Per la nostra specie le migrazioni sono state uno straordinario ordinario </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meccanismo evolutivo</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una strategia (colma di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disinformazione, ansia, solidarietà</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prima inconscia poi conscia, iniziata prima dell’agricoltura e continuata poi, come mutazione – selezione - speciazione, come derive - estinzioni, come polimorfismo, un’alternativa alla crisi della sopravvivenza o della riproduzione, un retaggio filogenetico (di altre specie, di  precedenti generazioni), un costrutto identitario ontogenetico e culturale.</a:t>
            </a:r>
          </a:p>
          <a:p>
            <a:endParaRPr lang="it-IT" sz="1200" dirty="0" smtClean="0"/>
          </a:p>
        </p:txBody>
      </p:sp>
      <p:pic>
        <p:nvPicPr>
          <p:cNvPr id="11269" name="Segnaposto contenuto 12" descr="darwin-1.gif"/>
          <p:cNvPicPr>
            <a:picLocks noGrp="1" noChangeAspect="1"/>
          </p:cNvPicPr>
          <p:nvPr>
            <p:ph sz="quarter" idx="2"/>
          </p:nvPr>
        </p:nvPicPr>
        <p:blipFill>
          <a:blip r:embed="rId2" cstate="print"/>
          <a:srcRect/>
          <a:stretch>
            <a:fillRect/>
          </a:stretch>
        </p:blipFill>
        <p:spPr>
          <a:xfrm>
            <a:off x="323850" y="4005263"/>
            <a:ext cx="4160838" cy="2693987"/>
          </a:xfrm>
        </p:spPr>
      </p:pic>
      <p:pic>
        <p:nvPicPr>
          <p:cNvPr id="11270" name="Segnaposto contenuto 13" descr="Darwin-2.gif"/>
          <p:cNvPicPr>
            <a:picLocks noGrp="1" noChangeAspect="1"/>
          </p:cNvPicPr>
          <p:nvPr>
            <p:ph sz="quarter" idx="4"/>
          </p:nvPr>
        </p:nvPicPr>
        <p:blipFill>
          <a:blip r:embed="rId3" cstate="print"/>
          <a:srcRect/>
          <a:stretch>
            <a:fillRect/>
          </a:stretch>
        </p:blipFill>
        <p:spPr>
          <a:xfrm>
            <a:off x="4643438" y="4005263"/>
            <a:ext cx="4227512" cy="2709862"/>
          </a:xfrm>
        </p:spPr>
      </p:pic>
      <p:sp>
        <p:nvSpPr>
          <p:cNvPr id="4" name="Segnaposto numero diapositiva 3"/>
          <p:cNvSpPr>
            <a:spLocks noGrp="1"/>
          </p:cNvSpPr>
          <p:nvPr>
            <p:ph type="sldNum" sz="quarter" idx="12"/>
          </p:nvPr>
        </p:nvSpPr>
        <p:spPr/>
        <p:txBody>
          <a:bodyPr/>
          <a:lstStyle/>
          <a:p>
            <a:pPr>
              <a:defRPr/>
            </a:pPr>
            <a:fld id="{4054CA1F-9B21-4592-885D-D4093D72F519}" type="slidenum">
              <a:rPr lang="it-IT" smtClean="0"/>
              <a:pPr>
                <a:defRPr/>
              </a:pPr>
              <a:t>28</a:t>
            </a:fld>
            <a:endParaRPr lang="it-IT"/>
          </a:p>
        </p:txBody>
      </p:sp>
      <p:sp>
        <p:nvSpPr>
          <p:cNvPr id="8" name="Segnaposto piè di pagina 7"/>
          <p:cNvSpPr>
            <a:spLocks noGrp="1"/>
          </p:cNvSpPr>
          <p:nvPr>
            <p:ph type="ftr" sz="quarter" idx="11"/>
          </p:nvPr>
        </p:nvSpPr>
        <p:spPr>
          <a:xfrm>
            <a:off x="35494" y="6492875"/>
            <a:ext cx="3317305" cy="320501"/>
          </a:xfrm>
        </p:spPr>
        <p:txBody>
          <a:bodyPr/>
          <a:lstStyle/>
          <a:p>
            <a:pPr>
              <a:defRPr/>
            </a:pPr>
            <a:r>
              <a:rPr lang="it-IT" sz="1000" dirty="0" smtClean="0"/>
              <a:t>Calzolaio 2024</a:t>
            </a:r>
            <a:endParaRPr lang="it-IT" sz="1000" dirty="0"/>
          </a:p>
        </p:txBody>
      </p:sp>
    </p:spTree>
    <p:extLst>
      <p:ext uri="{BB962C8B-B14F-4D97-AF65-F5344CB8AC3E}">
        <p14:creationId xmlns:p14="http://schemas.microsoft.com/office/powerpoint/2010/main" val="923657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80038"/>
            <a:ext cx="4464496" cy="6045307"/>
          </a:xfrm>
        </p:spPr>
        <p:txBody>
          <a:bodyPr/>
          <a:lstStyle/>
          <a:p>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a:solidFill>
                  <a:srgbClr val="FF0000"/>
                </a:solidFill>
                <a:latin typeface="Times New Roman" panose="02020603050405020304" pitchFamily="18" charset="0"/>
                <a:cs typeface="Times New Roman" panose="02020603050405020304" pitchFamily="18" charset="0"/>
              </a:rPr>
              <a:t/>
            </a:r>
            <a:br>
              <a:rPr lang="it-IT" sz="1800" dirty="0">
                <a:solidFill>
                  <a:srgbClr val="FF0000"/>
                </a:solidFill>
                <a:latin typeface="Times New Roman" panose="02020603050405020304" pitchFamily="18" charset="0"/>
                <a:cs typeface="Times New Roman" panose="02020603050405020304" pitchFamily="18" charset="0"/>
              </a:rPr>
            </a:br>
            <a:r>
              <a:rPr lang="it-IT" sz="2400" dirty="0" smtClean="0">
                <a:solidFill>
                  <a:srgbClr val="FF0000"/>
                </a:solidFill>
                <a:latin typeface="Times New Roman" panose="02020603050405020304" pitchFamily="18" charset="0"/>
                <a:cs typeface="Times New Roman" panose="02020603050405020304" pitchFamily="18" charset="0"/>
              </a:rPr>
              <a:t>Pag. 133 euro 12 (ristampato), circa 70 presentazioni</a:t>
            </a:r>
            <a:br>
              <a:rPr lang="it-IT" sz="2400" dirty="0" smtClean="0">
                <a:solidFill>
                  <a:srgbClr val="FF0000"/>
                </a:solidFill>
                <a:latin typeface="Times New Roman" panose="02020603050405020304" pitchFamily="18" charset="0"/>
                <a:cs typeface="Times New Roman" panose="02020603050405020304" pitchFamily="18" charset="0"/>
              </a:rPr>
            </a:br>
            <a:r>
              <a:rPr lang="it-IT" sz="2400" b="1" dirty="0" smtClean="0">
                <a:solidFill>
                  <a:srgbClr val="FF0000"/>
                </a:solidFill>
                <a:latin typeface="Times New Roman" panose="02020603050405020304" pitchFamily="18" charset="0"/>
                <a:cs typeface="Times New Roman" panose="02020603050405020304" pitchFamily="18" charset="0"/>
              </a:rPr>
              <a:t>Pagina</a:t>
            </a:r>
            <a:r>
              <a:rPr lang="it-IT" sz="2400" dirty="0" smtClean="0">
                <a:solidFill>
                  <a:srgbClr val="FF0000"/>
                </a:solidFill>
                <a:latin typeface="Times New Roman" panose="02020603050405020304" pitchFamily="18" charset="0"/>
                <a:cs typeface="Times New Roman" panose="02020603050405020304" pitchFamily="18" charset="0"/>
              </a:rPr>
              <a:t> omonima </a:t>
            </a:r>
            <a:r>
              <a:rPr lang="it-IT" sz="2400" b="1" dirty="0" err="1" smtClean="0">
                <a:solidFill>
                  <a:srgbClr val="FF0000"/>
                </a:solidFill>
                <a:latin typeface="Times New Roman" panose="02020603050405020304" pitchFamily="18" charset="0"/>
                <a:cs typeface="Times New Roman" panose="02020603050405020304" pitchFamily="18" charset="0"/>
              </a:rPr>
              <a:t>Facebook</a:t>
            </a:r>
            <a:r>
              <a:rPr lang="it-IT" sz="2400" dirty="0">
                <a:solidFill>
                  <a:srgbClr val="FF0000"/>
                </a:solidFill>
                <a:latin typeface="Times New Roman" panose="02020603050405020304" pitchFamily="18" charset="0"/>
                <a:cs typeface="Times New Roman" panose="02020603050405020304" pitchFamily="18" charset="0"/>
              </a:rPr>
              <a:t/>
            </a:r>
            <a:br>
              <a:rPr lang="it-IT" sz="2400" dirty="0">
                <a:solidFill>
                  <a:srgbClr val="FF0000"/>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Più o meno, uno dei concetti principali è il seguente: oggi e in futuro (non nel passato) non si diventa profughi se si rispetta il </a:t>
            </a:r>
            <a:r>
              <a:rPr lang="it-IT" sz="2400" b="1" dirty="0" smtClean="0">
                <a:solidFill>
                  <a:schemeClr val="tx1"/>
                </a:solidFill>
                <a:latin typeface="Times New Roman" panose="02020603050405020304" pitchFamily="18" charset="0"/>
                <a:cs typeface="Times New Roman" panose="02020603050405020304" pitchFamily="18" charset="0"/>
              </a:rPr>
              <a:t>diritto di restare</a:t>
            </a:r>
            <a:r>
              <a:rPr lang="it-IT" sz="2400" dirty="0" smtClean="0">
                <a:solidFill>
                  <a:schemeClr val="tx1"/>
                </a:solidFill>
                <a:latin typeface="Times New Roman" panose="02020603050405020304" pitchFamily="18" charset="0"/>
                <a:cs typeface="Times New Roman" panose="02020603050405020304" pitchFamily="18" charset="0"/>
              </a:rPr>
              <a:t> all’interno dei «propri» confini, nel «proprio» ambiente, nel luogo dove si è nati e cresciuti e si sceglierebbe di restare. </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E una certa </a:t>
            </a:r>
            <a:r>
              <a:rPr lang="it-IT" sz="2400" b="1" dirty="0" smtClean="0">
                <a:solidFill>
                  <a:schemeClr val="tx1"/>
                </a:solidFill>
                <a:latin typeface="Times New Roman" panose="02020603050405020304" pitchFamily="18" charset="0"/>
                <a:cs typeface="Times New Roman" panose="02020603050405020304" pitchFamily="18" charset="0"/>
              </a:rPr>
              <a:t>libertà di migrare </a:t>
            </a:r>
            <a:r>
              <a:rPr lang="it-IT" sz="2400" dirty="0" smtClean="0">
                <a:solidFill>
                  <a:schemeClr val="tx1"/>
                </a:solidFill>
                <a:latin typeface="Times New Roman" panose="02020603050405020304" pitchFamily="18" charset="0"/>
                <a:cs typeface="Times New Roman" panose="02020603050405020304" pitchFamily="18" charset="0"/>
              </a:rPr>
              <a:t>serve ai gruppi, ai popoli, agli Stati, a tutti.</a:t>
            </a:r>
            <a:r>
              <a:rPr lang="it-IT" sz="2400" dirty="0" smtClean="0"/>
              <a:t/>
            </a:r>
            <a:br>
              <a:rPr lang="it-IT" sz="2400" dirty="0" smtClean="0"/>
            </a:br>
            <a:endParaRPr lang="it-IT" sz="2400" dirty="0"/>
          </a:p>
        </p:txBody>
      </p:sp>
      <p:pic>
        <p:nvPicPr>
          <p:cNvPr id="6" name="Segnaposto contenuto 5" descr="IMMAGINE COPERTINA.jpg"/>
          <p:cNvPicPr>
            <a:picLocks noGrp="1" noChangeAspect="1"/>
          </p:cNvPicPr>
          <p:nvPr>
            <p:ph idx="1"/>
          </p:nvPr>
        </p:nvPicPr>
        <p:blipFill>
          <a:blip r:embed="rId2" cstate="print"/>
          <a:stretch>
            <a:fillRect/>
          </a:stretch>
        </p:blipFill>
        <p:spPr>
          <a:xfrm>
            <a:off x="4788024" y="480038"/>
            <a:ext cx="4032448" cy="6000684"/>
          </a:xfrm>
        </p:spPr>
      </p:pic>
      <p:sp>
        <p:nvSpPr>
          <p:cNvPr id="4" name="Segnaposto piè di pagina 3"/>
          <p:cNvSpPr>
            <a:spLocks noGrp="1"/>
          </p:cNvSpPr>
          <p:nvPr>
            <p:ph type="ftr" sz="quarter" idx="11"/>
          </p:nvPr>
        </p:nvSpPr>
        <p:spPr>
          <a:xfrm>
            <a:off x="35496" y="6525345"/>
            <a:ext cx="5984304" cy="288032"/>
          </a:xfrm>
        </p:spPr>
        <p:txBody>
          <a:bodyPr/>
          <a:lstStyle/>
          <a:p>
            <a:pPr>
              <a:defRPr/>
            </a:pPr>
            <a:r>
              <a:rPr lang="it-IT" sz="1000" dirty="0" smtClean="0"/>
              <a:t> </a:t>
            </a: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29</a:t>
            </a:fld>
            <a:endParaRPr lang="it-IT"/>
          </a:p>
        </p:txBody>
      </p:sp>
    </p:spTree>
    <p:extLst>
      <p:ext uri="{BB962C8B-B14F-4D97-AF65-F5344CB8AC3E}">
        <p14:creationId xmlns:p14="http://schemas.microsoft.com/office/powerpoint/2010/main" val="40876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3245944"/>
          </a:xfrm>
        </p:spPr>
        <p:txBody>
          <a:bodyPr/>
          <a:lstStyle/>
          <a:p>
            <a:pPr algn="just"/>
            <a:r>
              <a:rPr lang="it-IT" sz="3200" b="1" dirty="0" smtClean="0">
                <a:solidFill>
                  <a:schemeClr val="tx1"/>
                </a:solidFill>
                <a:latin typeface="Times New Roman" panose="02020603050405020304" pitchFamily="18" charset="0"/>
                <a:cs typeface="Times New Roman" panose="02020603050405020304" pitchFamily="18" charset="0"/>
              </a:rPr>
              <a:t>Mi sono operato alle corde vocali e non parlo ancora bene. Mi prenderò qualche </a:t>
            </a:r>
            <a:r>
              <a:rPr lang="it-IT" sz="3200" b="1" dirty="0" smtClean="0">
                <a:solidFill>
                  <a:srgbClr val="FF0000"/>
                </a:solidFill>
                <a:latin typeface="Times New Roman" panose="02020603050405020304" pitchFamily="18" charset="0"/>
                <a:cs typeface="Times New Roman" panose="02020603050405020304" pitchFamily="18" charset="0"/>
              </a:rPr>
              <a:t>pausa silenziosa. </a:t>
            </a:r>
            <a:r>
              <a:rPr lang="it-IT" sz="3200" b="1" dirty="0" smtClean="0">
                <a:solidFill>
                  <a:schemeClr val="tx1"/>
                </a:solidFill>
                <a:latin typeface="Times New Roman" panose="02020603050405020304" pitchFamily="18" charset="0"/>
                <a:cs typeface="Times New Roman" panose="02020603050405020304" pitchFamily="18" charset="0"/>
              </a:rPr>
              <a:t>Sss…</a:t>
            </a:r>
            <a:br>
              <a:rPr lang="it-IT" sz="3200" b="1" dirty="0" smtClean="0">
                <a:solidFill>
                  <a:schemeClr val="tx1"/>
                </a:solidFill>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La prima foto è l'immagine della leggendaria copertina di un album che ha segnato la storia del rock, 55 anni fa (ottobre 1969), In </a:t>
            </a:r>
            <a:r>
              <a:rPr lang="it-IT" sz="1400" i="1" dirty="0">
                <a:latin typeface="Times New Roman" panose="02020603050405020304" pitchFamily="18" charset="0"/>
                <a:cs typeface="Times New Roman" panose="02020603050405020304" pitchFamily="18" charset="0"/>
              </a:rPr>
              <a:t>The Court Of The Crimson King</a:t>
            </a:r>
            <a:r>
              <a:rPr lang="it-IT" sz="1400" dirty="0">
                <a:latin typeface="Times New Roman" panose="02020603050405020304" pitchFamily="18" charset="0"/>
                <a:cs typeface="Times New Roman" panose="02020603050405020304" pitchFamily="18" charset="0"/>
              </a:rPr>
              <a:t>, disegno opera di un programmatore dei computer dell'epoca, Barry </a:t>
            </a:r>
            <a:r>
              <a:rPr lang="it-IT" sz="1400" dirty="0" err="1">
                <a:latin typeface="Times New Roman" panose="02020603050405020304" pitchFamily="18" charset="0"/>
                <a:cs typeface="Times New Roman" panose="02020603050405020304" pitchFamily="18" charset="0"/>
              </a:rPr>
              <a:t>Godber</a:t>
            </a:r>
            <a:r>
              <a:rPr lang="it-IT" sz="1400" dirty="0">
                <a:latin typeface="Times New Roman" panose="02020603050405020304" pitchFamily="18" charset="0"/>
                <a:cs typeface="Times New Roman" panose="02020603050405020304" pitchFamily="18" charset="0"/>
              </a:rPr>
              <a:t> (spiegò di aver illustrato il proprio viso "alterato" dopo aver ascoltato quelle musiche e quei testi), la facciata A risulta un capolavoro assoluto, se possibile andrebbe riascoltata periodicamente, godimento intenso. Mi è risuonata nelle orecchie e negli occhi quando un inghippo di laboratorio ha imposto che fotografassi col cellulare la mia gola esposta sullo schermo nella stanza del reparto </a:t>
            </a:r>
            <a:r>
              <a:rPr lang="it-IT" sz="1400" dirty="0" smtClean="0">
                <a:latin typeface="Times New Roman" panose="02020603050405020304" pitchFamily="18" charset="0"/>
                <a:cs typeface="Times New Roman" panose="02020603050405020304" pitchFamily="18" charset="0"/>
              </a:rPr>
              <a:t>dopo </a:t>
            </a:r>
            <a:r>
              <a:rPr lang="it-IT" sz="1400" dirty="0">
                <a:latin typeface="Times New Roman" panose="02020603050405020304" pitchFamily="18" charset="0"/>
                <a:cs typeface="Times New Roman" panose="02020603050405020304" pitchFamily="18" charset="0"/>
              </a:rPr>
              <a:t>la </a:t>
            </a:r>
            <a:r>
              <a:rPr lang="it-IT" sz="1400" i="1" dirty="0" err="1">
                <a:latin typeface="Times New Roman" panose="02020603050405020304" pitchFamily="18" charset="0"/>
                <a:cs typeface="Times New Roman" panose="02020603050405020304" pitchFamily="18" charset="0"/>
              </a:rPr>
              <a:t>fibrolaringoscopia</a:t>
            </a:r>
            <a:r>
              <a:rPr lang="it-IT" sz="1400" i="1" dirty="0">
                <a:latin typeface="Times New Roman" panose="02020603050405020304" pitchFamily="18" charset="0"/>
                <a:cs typeface="Times New Roman" panose="02020603050405020304" pitchFamily="18" charset="0"/>
              </a:rPr>
              <a:t> </a:t>
            </a:r>
            <a:r>
              <a:rPr lang="it-IT" sz="1400" i="1" dirty="0" err="1">
                <a:latin typeface="Times New Roman" panose="02020603050405020304" pitchFamily="18" charset="0"/>
                <a:cs typeface="Times New Roman" panose="02020603050405020304" pitchFamily="18" charset="0"/>
              </a:rPr>
              <a:t>transnasale</a:t>
            </a:r>
            <a:r>
              <a:rPr lang="it-IT" sz="1400" i="1" dirty="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(intrusione del tubicino nella narice, purtroppo) che aveva rilevato una neoformazione polipoide da rimuovere, ovvero la seconda foto. La terza foto è forse l'immagine soddisfatta del paziente dopo l'anestesia totale e l'operazione riuscita (risultato esame istologico tra quasi un mese) </a:t>
            </a:r>
            <a:r>
              <a:rPr lang="it-IT" sz="1400" dirty="0" smtClean="0">
                <a:latin typeface="Times New Roman" panose="02020603050405020304" pitchFamily="18" charset="0"/>
                <a:cs typeface="Times New Roman" panose="02020603050405020304" pitchFamily="18" charset="0"/>
              </a:rPr>
              <a:t>mercoledì </a:t>
            </a:r>
            <a:r>
              <a:rPr lang="it-IT" sz="1400" dirty="0">
                <a:latin typeface="Times New Roman" panose="02020603050405020304" pitchFamily="18" charset="0"/>
                <a:cs typeface="Times New Roman" panose="02020603050405020304" pitchFamily="18" charset="0"/>
              </a:rPr>
              <a:t>20 (dimissione comunque avvenuta il giorno dopo), ancora inconsapevole che </a:t>
            </a:r>
            <a:r>
              <a:rPr lang="it-IT" sz="1400" i="1" dirty="0">
                <a:latin typeface="Times New Roman" panose="02020603050405020304" pitchFamily="18" charset="0"/>
                <a:cs typeface="Times New Roman" panose="02020603050405020304" pitchFamily="18" charset="0"/>
              </a:rPr>
              <a:t>non </a:t>
            </a:r>
            <a:r>
              <a:rPr lang="it-IT" sz="1400" i="1" dirty="0" smtClean="0">
                <a:latin typeface="Times New Roman" panose="02020603050405020304" pitchFamily="18" charset="0"/>
                <a:cs typeface="Times New Roman" panose="02020603050405020304" pitchFamily="18" charset="0"/>
              </a:rPr>
              <a:t>poter parlare </a:t>
            </a:r>
            <a:r>
              <a:rPr lang="it-IT" sz="1400" dirty="0" smtClean="0">
                <a:latin typeface="Times New Roman" panose="02020603050405020304" pitchFamily="18" charset="0"/>
                <a:cs typeface="Times New Roman" panose="02020603050405020304" pitchFamily="18" charset="0"/>
              </a:rPr>
              <a:t>è </a:t>
            </a:r>
            <a:r>
              <a:rPr lang="it-IT" sz="1400" dirty="0">
                <a:latin typeface="Times New Roman" panose="02020603050405020304" pitchFamily="18" charset="0"/>
                <a:cs typeface="Times New Roman" panose="02020603050405020304" pitchFamily="18" charset="0"/>
              </a:rPr>
              <a:t>stata un'esperienza toccante (tutto diventa molto diverso nell'ascolto di altro o altri, nel parlarsi da solo e nel parlarsi dentro, nell'incertezza se poi la voce potrà uscire, nello starnutire tossire gemere</a:t>
            </a:r>
            <a:r>
              <a:rPr lang="it-IT" sz="1400" dirty="0" smtClean="0">
                <a:latin typeface="Times New Roman" panose="02020603050405020304" pitchFamily="18" charset="0"/>
                <a:cs typeface="Times New Roman" panose="02020603050405020304" pitchFamily="18" charset="0"/>
              </a:rPr>
              <a:t>)... </a:t>
            </a:r>
            <a:endParaRPr lang="it-IT" sz="1400" b="1" dirty="0">
              <a:solidFill>
                <a:schemeClr val="tx1"/>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3382470"/>
            <a:ext cx="3413674" cy="3125643"/>
          </a:xfrm>
        </p:spPr>
      </p:pic>
      <p:sp>
        <p:nvSpPr>
          <p:cNvPr id="4" name="Segnaposto piè di pagina 3"/>
          <p:cNvSpPr>
            <a:spLocks noGrp="1"/>
          </p:cNvSpPr>
          <p:nvPr>
            <p:ph type="ftr" sz="quarter" idx="11"/>
          </p:nvPr>
        </p:nvSpPr>
        <p:spPr>
          <a:xfrm>
            <a:off x="107503" y="6536780"/>
            <a:ext cx="1944217" cy="276595"/>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a:t>
            </a:fld>
            <a:endParaRPr lang="it-IT"/>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3482392"/>
            <a:ext cx="2520280" cy="3409353"/>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6917" y="4573255"/>
            <a:ext cx="1713558" cy="2284745"/>
          </a:xfrm>
          <a:prstGeom prst="rect">
            <a:avLst/>
          </a:prstGeom>
        </p:spPr>
      </p:pic>
    </p:spTree>
    <p:extLst>
      <p:ext uri="{BB962C8B-B14F-4D97-AF65-F5344CB8AC3E}">
        <p14:creationId xmlns:p14="http://schemas.microsoft.com/office/powerpoint/2010/main" val="405560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116632"/>
            <a:ext cx="9143999" cy="576064"/>
          </a:xfrm>
        </p:spPr>
        <p:txBody>
          <a:bodyPr/>
          <a:lstStyle/>
          <a:p>
            <a:r>
              <a:rPr lang="it-IT" sz="2800" b="1" dirty="0" smtClean="0">
                <a:solidFill>
                  <a:schemeClr val="tx1"/>
                </a:solidFill>
                <a:latin typeface="Times New Roman" panose="02020603050405020304" pitchFamily="18" charset="0"/>
                <a:cs typeface="Times New Roman" panose="02020603050405020304" pitchFamily="18" charset="0"/>
              </a:rPr>
              <a:t>Ondate multiple di Homo sapiens </a:t>
            </a:r>
            <a:r>
              <a:rPr lang="it-IT" sz="1400" b="1" dirty="0" smtClean="0">
                <a:solidFill>
                  <a:schemeClr val="tx1"/>
                </a:solidFill>
                <a:latin typeface="Times New Roman" panose="02020603050405020304" pitchFamily="18" charset="0"/>
                <a:cs typeface="Times New Roman" panose="02020603050405020304" pitchFamily="18" charset="0"/>
              </a:rPr>
              <a:t>(più e ovunque negli ultimi 70.000 anni) </a:t>
            </a:r>
            <a:r>
              <a:rPr lang="it-IT" sz="1400" b="1" dirty="0" smtClean="0">
                <a:solidFill>
                  <a:srgbClr val="FF0000"/>
                </a:solidFill>
                <a:latin typeface="Times New Roman" panose="02020603050405020304" pitchFamily="18" charset="0"/>
                <a:cs typeface="Times New Roman" panose="02020603050405020304" pitchFamily="18" charset="0"/>
              </a:rPr>
              <a:t>(cfr.)</a:t>
            </a:r>
            <a:endParaRPr lang="it-IT" sz="1400" b="1" dirty="0">
              <a:solidFill>
                <a:srgbClr val="FF0000"/>
              </a:solidFill>
              <a:latin typeface="Times New Roman" panose="02020603050405020304" pitchFamily="18" charset="0"/>
              <a:cs typeface="Times New Roman" panose="02020603050405020304" pitchFamily="18" charset="0"/>
            </a:endParaRPr>
          </a:p>
        </p:txBody>
      </p:sp>
      <p:pic>
        <p:nvPicPr>
          <p:cNvPr id="7" name="Segnaposto contenuto 6" descr="Immagine noi ovunque.jpg"/>
          <p:cNvPicPr>
            <a:picLocks noGrp="1" noChangeAspect="1"/>
          </p:cNvPicPr>
          <p:nvPr>
            <p:ph sz="half" idx="1"/>
          </p:nvPr>
        </p:nvPicPr>
        <p:blipFill>
          <a:blip r:embed="rId2" cstate="print"/>
          <a:stretch>
            <a:fillRect/>
          </a:stretch>
        </p:blipFill>
        <p:spPr>
          <a:xfrm>
            <a:off x="0" y="836712"/>
            <a:ext cx="9143999" cy="5688632"/>
          </a:xfrm>
        </p:spPr>
      </p:pic>
      <p:sp>
        <p:nvSpPr>
          <p:cNvPr id="5" name="Segnaposto piè di pagina 4"/>
          <p:cNvSpPr>
            <a:spLocks noGrp="1"/>
          </p:cNvSpPr>
          <p:nvPr>
            <p:ph type="ftr" sz="quarter" idx="11"/>
          </p:nvPr>
        </p:nvSpPr>
        <p:spPr>
          <a:xfrm>
            <a:off x="35496" y="6356350"/>
            <a:ext cx="5984304" cy="457026"/>
          </a:xfrm>
        </p:spPr>
        <p:txBody>
          <a:bodyPr/>
          <a:lstStyle/>
          <a:p>
            <a:pPr>
              <a:defRPr/>
            </a:pPr>
            <a:r>
              <a:rPr lang="it-IT" sz="1000" dirty="0" smtClean="0"/>
              <a:t> </a:t>
            </a:r>
            <a:r>
              <a:rPr lang="it-IT" dirty="0" smtClean="0"/>
              <a:t>Calzolaio 2024</a:t>
            </a:r>
            <a:endParaRPr lang="it-IT"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30</a:t>
            </a:fld>
            <a:endParaRPr lang="it-IT"/>
          </a:p>
        </p:txBody>
      </p:sp>
    </p:spTree>
    <p:extLst>
      <p:ext uri="{BB962C8B-B14F-4D97-AF65-F5344CB8AC3E}">
        <p14:creationId xmlns:p14="http://schemas.microsoft.com/office/powerpoint/2010/main" val="418480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0" y="0"/>
            <a:ext cx="9144000" cy="476672"/>
          </a:xfrm>
        </p:spPr>
        <p:txBody>
          <a:bodyPr/>
          <a:lstStyle/>
          <a:p>
            <a:pPr eaLnBrk="1" hangingPunct="1"/>
            <a:r>
              <a:rPr lang="it-IT"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La storia del migrare, </a:t>
            </a:r>
            <a:r>
              <a:rPr lang="it-IT" sz="20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e-migrazioni e </a:t>
            </a:r>
            <a:r>
              <a:rPr lang="it-IT" sz="20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im</a:t>
            </a:r>
            <a:r>
              <a:rPr lang="it-IT" sz="20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-migrazioni</a:t>
            </a:r>
            <a:endParaRPr lang="it-IT" sz="40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3076" name="Segnaposto testo 3"/>
          <p:cNvSpPr>
            <a:spLocks noGrp="1"/>
          </p:cNvSpPr>
          <p:nvPr>
            <p:ph type="body" idx="2"/>
          </p:nvPr>
        </p:nvSpPr>
        <p:spPr>
          <a:xfrm>
            <a:off x="0" y="692696"/>
            <a:ext cx="4788024" cy="5976664"/>
          </a:xfrm>
        </p:spPr>
        <p:txBody>
          <a:bodyPr>
            <a:normAutofit fontScale="92500" lnSpcReduction="20000"/>
          </a:bodyPr>
          <a:lstStyle/>
          <a:p>
            <a:pPr algn="just" eaLnBrk="1" fontAlgn="auto" hangingPunct="1">
              <a:spcAft>
                <a:spcPts val="0"/>
              </a:spcAft>
              <a:buClr>
                <a:schemeClr val="accent3"/>
              </a:buClr>
              <a:defRPr/>
            </a:pPr>
            <a:r>
              <a:rPr lang="it-IT" sz="2100" dirty="0" smtClean="0">
                <a:latin typeface="Times New Roman" panose="02020603050405020304" pitchFamily="18" charset="0"/>
                <a:ea typeface="ヒラギノ角ゴ Pro W3" pitchFamily="-1" charset="-128"/>
                <a:cs typeface="Times New Roman" panose="02020603050405020304" pitchFamily="18" charset="0"/>
              </a:rPr>
              <a:t>Dopo circa 20 anni di conferenze Onu (e varie attività connesse) su questi temi a fine 2010 era uscito </a:t>
            </a:r>
            <a:r>
              <a:rPr lang="it-IT" sz="2100" b="1" dirty="0" smtClean="0">
                <a:latin typeface="Times New Roman" panose="02020603050405020304" pitchFamily="18" charset="0"/>
                <a:ea typeface="ヒラギノ角ゴ Pro W3" pitchFamily="-1" charset="-128"/>
                <a:cs typeface="Times New Roman" panose="02020603050405020304" pitchFamily="18" charset="0"/>
              </a:rPr>
              <a:t>un mio libro, </a:t>
            </a:r>
            <a:r>
              <a:rPr lang="it-IT" sz="2100" dirty="0" smtClean="0">
                <a:latin typeface="Times New Roman" panose="02020603050405020304" pitchFamily="18" charset="0"/>
                <a:ea typeface="ヒラギノ角ゴ Pro W3" pitchFamily="-1" charset="-128"/>
                <a:cs typeface="Times New Roman" panose="02020603050405020304" pitchFamily="18" charset="0"/>
              </a:rPr>
              <a:t>esaurito, ad aprile 2016 ne è uscita l’edizione tascabile. </a:t>
            </a:r>
          </a:p>
          <a:p>
            <a:pPr algn="just" eaLnBrk="1" fontAlgn="auto" hangingPunct="1">
              <a:spcAft>
                <a:spcPts val="0"/>
              </a:spcAft>
              <a:buClr>
                <a:schemeClr val="accent3"/>
              </a:buClr>
              <a:defRPr/>
            </a:pPr>
            <a:r>
              <a:rPr lang="it-IT" sz="2100" dirty="0" smtClean="0">
                <a:latin typeface="Times New Roman" panose="02020603050405020304" pitchFamily="18" charset="0"/>
                <a:ea typeface="ヒラギノ角ゴ Pro W3" pitchFamily="-1" charset="-128"/>
                <a:cs typeface="Times New Roman" panose="02020603050405020304" pitchFamily="18" charset="0"/>
              </a:rPr>
              <a:t>«</a:t>
            </a:r>
            <a:r>
              <a:rPr lang="it-IT" sz="2100" dirty="0" err="1" smtClean="0">
                <a:latin typeface="Times New Roman" panose="02020603050405020304" pitchFamily="18" charset="0"/>
                <a:ea typeface="ヒラギノ角ゴ Pro W3" pitchFamily="-1" charset="-128"/>
                <a:cs typeface="Times New Roman" panose="02020603050405020304" pitchFamily="18" charset="0"/>
              </a:rPr>
              <a:t>Ecoprofughi</a:t>
            </a:r>
            <a:r>
              <a:rPr lang="it-IT" sz="2100" dirty="0" smtClean="0">
                <a:latin typeface="Times New Roman" panose="02020603050405020304" pitchFamily="18" charset="0"/>
                <a:ea typeface="ヒラギノ角ゴ Pro W3" pitchFamily="-1" charset="-128"/>
                <a:cs typeface="Times New Roman" panose="02020603050405020304" pitchFamily="18" charset="0"/>
              </a:rPr>
              <a:t>» è una prima storia del migrare, come attività diversa dal muoversi, che presuppone una geografia di luoghi (ambienti diversi, </a:t>
            </a:r>
            <a:r>
              <a:rPr lang="it-IT" sz="2100" b="1" dirty="0" smtClean="0">
                <a:latin typeface="Times New Roman" panose="02020603050405020304" pitchFamily="18" charset="0"/>
                <a:ea typeface="ヒラギノ角ゴ Pro W3" pitchFamily="-1" charset="-128"/>
                <a:cs typeface="Times New Roman" panose="02020603050405020304" pitchFamily="18" charset="0"/>
              </a:rPr>
              <a:t>confini</a:t>
            </a:r>
            <a:r>
              <a:rPr lang="it-IT" sz="2100" dirty="0" smtClean="0">
                <a:latin typeface="Times New Roman" panose="02020603050405020304" pitchFamily="18" charset="0"/>
                <a:ea typeface="ヒラギノ角ゴ Pro W3" pitchFamily="-1" charset="-128"/>
                <a:cs typeface="Times New Roman" panose="02020603050405020304" pitchFamily="18" charset="0"/>
              </a:rPr>
              <a:t>, </a:t>
            </a:r>
            <a:r>
              <a:rPr lang="it-IT" sz="2100" b="1" dirty="0" smtClean="0">
                <a:latin typeface="Times New Roman" panose="02020603050405020304" pitchFamily="18" charset="0"/>
                <a:ea typeface="ヒラギノ角ゴ Pro W3" pitchFamily="-1" charset="-128"/>
                <a:cs typeface="Times New Roman" panose="02020603050405020304" pitchFamily="18" charset="0"/>
              </a:rPr>
              <a:t>ecosistemi</a:t>
            </a:r>
            <a:r>
              <a:rPr lang="it-IT" sz="2100" dirty="0" smtClean="0">
                <a:latin typeface="Times New Roman" panose="02020603050405020304" pitchFamily="18" charset="0"/>
                <a:ea typeface="ヒラギノ角ゴ Pro W3" pitchFamily="-1" charset="-128"/>
                <a:cs typeface="Times New Roman" panose="02020603050405020304" pitchFamily="18" charset="0"/>
              </a:rPr>
              <a:t>), all’interno dell’ecosistema terrestre (atmosfera-acqua-terra, fattori biotici e abiotici), iniziata da specie (individui, comunità) precedenti quelle umane. </a:t>
            </a:r>
          </a:p>
          <a:p>
            <a:pPr algn="just" eaLnBrk="1" fontAlgn="auto" hangingPunct="1">
              <a:spcAft>
                <a:spcPts val="0"/>
              </a:spcAft>
              <a:buClr>
                <a:schemeClr val="accent3"/>
              </a:buClr>
              <a:defRPr/>
            </a:pPr>
            <a:r>
              <a:rPr lang="it-IT" sz="2100" dirty="0" smtClean="0">
                <a:latin typeface="Times New Roman" panose="02020603050405020304" pitchFamily="18" charset="0"/>
                <a:ea typeface="ヒラギノ角ゴ Pro W3" pitchFamily="-1" charset="-128"/>
                <a:cs typeface="Times New Roman" panose="02020603050405020304" pitchFamily="18" charset="0"/>
              </a:rPr>
              <a:t>Il </a:t>
            </a:r>
            <a:r>
              <a:rPr lang="it-IT" sz="2100" b="1" dirty="0" smtClean="0">
                <a:latin typeface="Times New Roman" panose="02020603050405020304" pitchFamily="18" charset="0"/>
                <a:ea typeface="ヒラギノ角ゴ Pro W3" pitchFamily="-1" charset="-128"/>
                <a:cs typeface="Times New Roman" panose="02020603050405020304" pitchFamily="18" charset="0"/>
              </a:rPr>
              <a:t>migrare</a:t>
            </a:r>
            <a:r>
              <a:rPr lang="it-IT" sz="2100" dirty="0" smtClean="0">
                <a:latin typeface="Times New Roman" panose="02020603050405020304" pitchFamily="18" charset="0"/>
                <a:ea typeface="ヒラギノ角ゴ Pro W3" pitchFamily="-1" charset="-128"/>
                <a:cs typeface="Times New Roman" panose="02020603050405020304" pitchFamily="18" charset="0"/>
              </a:rPr>
              <a:t> ha una sua storia, una sua evoluzione per </a:t>
            </a:r>
            <a:r>
              <a:rPr lang="it-IT" sz="2100" dirty="0">
                <a:latin typeface="Times New Roman" panose="02020603050405020304" pitchFamily="18" charset="0"/>
                <a:ea typeface="ヒラギノ角ゴ Pro W3" pitchFamily="-1" charset="-128"/>
                <a:cs typeface="Times New Roman" panose="02020603050405020304" pitchFamily="18" charset="0"/>
              </a:rPr>
              <a:t>molte specie </a:t>
            </a:r>
            <a:r>
              <a:rPr lang="it-IT" sz="2100" dirty="0" smtClean="0">
                <a:latin typeface="Times New Roman" panose="02020603050405020304" pitchFamily="18" charset="0"/>
                <a:ea typeface="ヒラギノ角ゴ Pro W3" pitchFamily="-1" charset="-128"/>
                <a:cs typeface="Times New Roman" panose="02020603050405020304" pitchFamily="18" charset="0"/>
              </a:rPr>
              <a:t>(descritte nel volume) e poi, in particolare, per la specie umana sapiente (non saremmo chi, dove, come siamo senza aver migrato, emigrato e immigrato con l’agricoltura e l’allevamento stanziali). </a:t>
            </a:r>
          </a:p>
          <a:p>
            <a:pPr algn="just" eaLnBrk="1" fontAlgn="auto" hangingPunct="1">
              <a:spcAft>
                <a:spcPts val="0"/>
              </a:spcAft>
              <a:buClr>
                <a:schemeClr val="accent3"/>
              </a:buClr>
              <a:defRPr/>
            </a:pPr>
            <a:r>
              <a:rPr lang="it-IT" sz="2100" dirty="0" smtClean="0">
                <a:latin typeface="Times New Roman" panose="02020603050405020304" pitchFamily="18" charset="0"/>
                <a:ea typeface="ヒラギノ角ゴ Pro W3" pitchFamily="-1" charset="-128"/>
                <a:cs typeface="Times New Roman" panose="02020603050405020304" pitchFamily="18" charset="0"/>
              </a:rPr>
              <a:t>La </a:t>
            </a:r>
            <a:r>
              <a:rPr lang="it-IT" sz="2100" b="1" dirty="0" smtClean="0">
                <a:latin typeface="Times New Roman" panose="02020603050405020304" pitchFamily="18" charset="0"/>
                <a:ea typeface="ヒラギノ角ゴ Pro W3" pitchFamily="-1" charset="-128"/>
                <a:cs typeface="Times New Roman" panose="02020603050405020304" pitchFamily="18" charset="0"/>
              </a:rPr>
              <a:t>sostenibilità </a:t>
            </a:r>
            <a:r>
              <a:rPr lang="it-IT" sz="2100" dirty="0" smtClean="0">
                <a:latin typeface="Times New Roman" panose="02020603050405020304" pitchFamily="18" charset="0"/>
                <a:ea typeface="ヒラギノ角ゴ Pro W3" pitchFamily="-1" charset="-128"/>
                <a:cs typeface="Times New Roman" panose="02020603050405020304" pitchFamily="18" charset="0"/>
              </a:rPr>
              <a:t>della presenza della nostra specie sulla Terra si pone da quando diventiamo soprattutto stanziali (</a:t>
            </a:r>
            <a:r>
              <a:rPr lang="it-IT" sz="2100" b="1" dirty="0" smtClean="0">
                <a:latin typeface="Times New Roman" panose="02020603050405020304" pitchFamily="18" charset="0"/>
                <a:ea typeface="ヒラギノ角ゴ Pro W3" pitchFamily="-1" charset="-128"/>
                <a:cs typeface="Times New Roman" panose="02020603050405020304" pitchFamily="18" charset="0"/>
              </a:rPr>
              <a:t>agricoltura</a:t>
            </a:r>
            <a:r>
              <a:rPr lang="it-IT" sz="2100" dirty="0" smtClean="0">
                <a:latin typeface="Times New Roman" panose="02020603050405020304" pitchFamily="18" charset="0"/>
                <a:ea typeface="ヒラギノ角ゴ Pro W3" pitchFamily="-1" charset="-128"/>
                <a:cs typeface="Times New Roman" panose="02020603050405020304" pitchFamily="18" charset="0"/>
              </a:rPr>
              <a:t>, Olocene, Neolitico).</a:t>
            </a:r>
          </a:p>
          <a:p>
            <a:pPr algn="just" eaLnBrk="1" fontAlgn="auto" hangingPunct="1">
              <a:spcAft>
                <a:spcPts val="0"/>
              </a:spcAft>
              <a:buClr>
                <a:schemeClr val="accent3"/>
              </a:buClr>
              <a:defRPr/>
            </a:pPr>
            <a:r>
              <a:rPr lang="it-IT" sz="2100" b="1" dirty="0" smtClean="0">
                <a:latin typeface="Times New Roman" panose="02020603050405020304" pitchFamily="18" charset="0"/>
                <a:ea typeface="ヒラギノ角ゴ Pro W3" pitchFamily="-1" charset="-128"/>
                <a:cs typeface="Times New Roman" panose="02020603050405020304" pitchFamily="18" charset="0"/>
              </a:rPr>
              <a:t>Servono ormai una teoria e un atlante storico globale delle migrazioni in una prospettiva evoluzionistica.</a:t>
            </a:r>
            <a:endParaRPr lang="it-IT" sz="2100" dirty="0" smtClean="0">
              <a:latin typeface="Times New Roman" panose="02020603050405020304" pitchFamily="18" charset="0"/>
              <a:ea typeface="ヒラギノ角ゴ Pro W3" pitchFamily="-1" charset="-128"/>
              <a:cs typeface="Times New Roman" panose="02020603050405020304" pitchFamily="18" charset="0"/>
            </a:endParaRPr>
          </a:p>
          <a:p>
            <a:pPr algn="just" eaLnBrk="1" fontAlgn="auto" hangingPunct="1">
              <a:spcAft>
                <a:spcPts val="0"/>
              </a:spcAft>
              <a:buClr>
                <a:schemeClr val="accent3"/>
              </a:buClr>
              <a:buFontTx/>
              <a:buChar char="•"/>
              <a:defRPr/>
            </a:pPr>
            <a:endParaRPr lang="it-IT" dirty="0" smtClean="0">
              <a:ea typeface="ヒラギノ角ゴ Pro W3" pitchFamily="-1" charset="-128"/>
            </a:endParaRPr>
          </a:p>
        </p:txBody>
      </p:sp>
      <p:pic>
        <p:nvPicPr>
          <p:cNvPr id="8196" name="Segnaposto contenuto 5" descr="ECOPROFUGHI-DEFINITIVA cover.JPG"/>
          <p:cNvPicPr>
            <a:picLocks noGrp="1" noChangeAspect="1"/>
          </p:cNvPicPr>
          <p:nvPr>
            <p:ph sz="half" idx="1"/>
          </p:nvPr>
        </p:nvPicPr>
        <p:blipFill>
          <a:blip r:embed="rId2" cstate="print"/>
          <a:srcRect/>
          <a:stretch>
            <a:fillRect/>
          </a:stretch>
        </p:blipFill>
        <p:spPr>
          <a:xfrm>
            <a:off x="6648782" y="764381"/>
            <a:ext cx="2171689" cy="3096667"/>
          </a:xfrm>
        </p:spPr>
      </p:pic>
      <p:sp>
        <p:nvSpPr>
          <p:cNvPr id="3077" name="Segnaposto numero diapositiva 4"/>
          <p:cNvSpPr>
            <a:spLocks noGrp="1"/>
          </p:cNvSpPr>
          <p:nvPr>
            <p:ph type="sldNum" sz="quarter" idx="12"/>
          </p:nvPr>
        </p:nvSpPr>
        <p:spPr/>
        <p:txBody>
          <a:bodyPr/>
          <a:lstStyle/>
          <a:p>
            <a:pPr>
              <a:defRPr/>
            </a:pPr>
            <a:fld id="{B0AEBBBC-3C16-435E-AEB7-A39FA523AD4D}" type="slidenum">
              <a:rPr lang="it-IT" smtClean="0"/>
              <a:pPr>
                <a:defRPr/>
              </a:pPr>
              <a:t>31</a:t>
            </a:fld>
            <a:endParaRPr lang="it-IT"/>
          </a:p>
        </p:txBody>
      </p:sp>
      <p:sp>
        <p:nvSpPr>
          <p:cNvPr id="6" name="Segnaposto piè di pagina 5"/>
          <p:cNvSpPr>
            <a:spLocks noGrp="1"/>
          </p:cNvSpPr>
          <p:nvPr>
            <p:ph type="ftr" sz="quarter" idx="11"/>
          </p:nvPr>
        </p:nvSpPr>
        <p:spPr>
          <a:xfrm>
            <a:off x="35496" y="6492876"/>
            <a:ext cx="3317304" cy="320824"/>
          </a:xfrm>
        </p:spPr>
        <p:txBody>
          <a:bodyPr/>
          <a:lstStyle/>
          <a:p>
            <a:pPr>
              <a:defRPr/>
            </a:pPr>
            <a:r>
              <a:rPr lang="it-IT" sz="1000" dirty="0" smtClean="0"/>
              <a:t> </a:t>
            </a:r>
            <a:r>
              <a:rPr lang="it-IT" dirty="0" smtClean="0"/>
              <a:t>Calzolaio 2024</a:t>
            </a:r>
            <a:endParaRPr lang="it-IT"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032" y="3603235"/>
            <a:ext cx="1809750" cy="2905125"/>
          </a:xfrm>
          <a:prstGeom prst="rect">
            <a:avLst/>
          </a:prstGeom>
        </p:spPr>
      </p:pic>
    </p:spTree>
    <p:extLst>
      <p:ext uri="{BB962C8B-B14F-4D97-AF65-F5344CB8AC3E}">
        <p14:creationId xmlns:p14="http://schemas.microsoft.com/office/powerpoint/2010/main" val="897369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2132856"/>
          </a:xfrm>
        </p:spPr>
        <p:txBody>
          <a:bodyPr/>
          <a:lstStyle/>
          <a:p>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
            </a:r>
            <a:br>
              <a:rPr lang="it-IT" sz="2800" b="1" dirty="0">
                <a:latin typeface="Times New Roman" panose="02020603050405020304" pitchFamily="18" charset="0"/>
                <a:cs typeface="Times New Roman" panose="02020603050405020304" pitchFamily="18" charset="0"/>
              </a:rPr>
            </a:br>
            <a:r>
              <a:rPr lang="it-IT" sz="2200" b="1" dirty="0" smtClean="0">
                <a:solidFill>
                  <a:schemeClr val="tx1"/>
                </a:solidFill>
                <a:latin typeface="Times New Roman" panose="02020603050405020304" pitchFamily="18" charset="0"/>
                <a:cs typeface="Times New Roman" panose="02020603050405020304" pitchFamily="18" charset="0"/>
              </a:rPr>
              <a:t>Ho evitato qui </a:t>
            </a:r>
            <a:r>
              <a:rPr lang="it-IT" sz="2200" b="1" dirty="0" smtClean="0">
                <a:solidFill>
                  <a:schemeClr val="tx1"/>
                </a:solidFill>
                <a:latin typeface="Times New Roman" panose="02020603050405020304" pitchFamily="18" charset="0"/>
                <a:cs typeface="Times New Roman" panose="02020603050405020304" pitchFamily="18" charset="0"/>
              </a:rPr>
              <a:t>riferimenti bibliografici e </a:t>
            </a:r>
            <a:r>
              <a:rPr lang="it-IT" sz="2200" b="1" dirty="0" err="1" smtClean="0">
                <a:solidFill>
                  <a:schemeClr val="tx1"/>
                </a:solidFill>
                <a:latin typeface="Times New Roman" panose="02020603050405020304" pitchFamily="18" charset="0"/>
                <a:cs typeface="Times New Roman" panose="02020603050405020304" pitchFamily="18" charset="0"/>
              </a:rPr>
              <a:t>sitografici</a:t>
            </a:r>
            <a:r>
              <a:rPr lang="it-IT" sz="2200" b="1" dirty="0" smtClean="0">
                <a:solidFill>
                  <a:schemeClr val="tx1"/>
                </a:solidFill>
                <a:latin typeface="Times New Roman" panose="02020603050405020304" pitchFamily="18" charset="0"/>
                <a:cs typeface="Times New Roman" panose="02020603050405020304" pitchFamily="18" charset="0"/>
              </a:rPr>
              <a:t>.</a:t>
            </a:r>
            <a:br>
              <a:rPr lang="it-IT" sz="2200" b="1" dirty="0" smtClean="0">
                <a:solidFill>
                  <a:schemeClr val="tx1"/>
                </a:solidFill>
                <a:latin typeface="Times New Roman" panose="02020603050405020304" pitchFamily="18" charset="0"/>
                <a:cs typeface="Times New Roman" panose="02020603050405020304" pitchFamily="18" charset="0"/>
              </a:rPr>
            </a:br>
            <a:r>
              <a:rPr lang="it-IT" sz="2200" b="1" dirty="0" smtClean="0">
                <a:solidFill>
                  <a:schemeClr val="tx1"/>
                </a:solidFill>
                <a:latin typeface="Times New Roman" panose="02020603050405020304" pitchFamily="18" charset="0"/>
                <a:cs typeface="Times New Roman" panose="02020603050405020304" pitchFamily="18" charset="0"/>
              </a:rPr>
              <a:t>Ovviamente sono a disposizione.</a:t>
            </a:r>
            <a:r>
              <a:rPr lang="it-IT" sz="2200" b="1" dirty="0" smtClean="0">
                <a:latin typeface="Times New Roman" panose="02020603050405020304" pitchFamily="18" charset="0"/>
                <a:cs typeface="Times New Roman" panose="02020603050405020304" pitchFamily="18" charset="0"/>
              </a:rPr>
              <a:t/>
            </a:r>
            <a:br>
              <a:rPr lang="it-IT" sz="2200" b="1" dirty="0" smtClean="0">
                <a:latin typeface="Times New Roman" panose="02020603050405020304" pitchFamily="18" charset="0"/>
                <a:cs typeface="Times New Roman" panose="02020603050405020304" pitchFamily="18" charset="0"/>
              </a:rPr>
            </a:br>
            <a:r>
              <a:rPr lang="it-IT" sz="2200" b="1" dirty="0" smtClean="0">
                <a:solidFill>
                  <a:schemeClr val="tx1"/>
                </a:solidFill>
                <a:latin typeface="Times New Roman" panose="02020603050405020304" pitchFamily="18" charset="0"/>
                <a:cs typeface="Times New Roman" panose="02020603050405020304" pitchFamily="18" charset="0"/>
              </a:rPr>
              <a:t>Per </a:t>
            </a:r>
            <a:r>
              <a:rPr lang="it-IT" sz="2200" b="1" dirty="0" smtClean="0">
                <a:solidFill>
                  <a:schemeClr val="tx1"/>
                </a:solidFill>
                <a:latin typeface="Times New Roman" panose="02020603050405020304" pitchFamily="18" charset="0"/>
                <a:cs typeface="Times New Roman" panose="02020603050405020304" pitchFamily="18" charset="0"/>
              </a:rPr>
              <a:t>una </a:t>
            </a:r>
            <a:r>
              <a:rPr lang="it-IT" sz="2200" b="1" dirty="0" smtClean="0">
                <a:solidFill>
                  <a:srgbClr val="FF0000"/>
                </a:solidFill>
                <a:latin typeface="Times New Roman" panose="02020603050405020304" pitchFamily="18" charset="0"/>
                <a:cs typeface="Times New Roman" panose="02020603050405020304" pitchFamily="18" charset="0"/>
              </a:rPr>
              <a:t>Teoria </a:t>
            </a:r>
            <a:r>
              <a:rPr lang="it-IT" sz="2200" b="1" dirty="0" smtClean="0">
                <a:solidFill>
                  <a:schemeClr val="tx1"/>
                </a:solidFill>
                <a:latin typeface="Times New Roman" panose="02020603050405020304" pitchFamily="18" charset="0"/>
                <a:cs typeface="Times New Roman" panose="02020603050405020304" pitchFamily="18" charset="0"/>
              </a:rPr>
              <a:t>della migrazione (Darwin) e per un </a:t>
            </a:r>
            <a:r>
              <a:rPr lang="it-IT" sz="2200" b="1" dirty="0" smtClean="0">
                <a:solidFill>
                  <a:srgbClr val="FF0000"/>
                </a:solidFill>
                <a:latin typeface="Times New Roman" panose="02020603050405020304" pitchFamily="18" charset="0"/>
                <a:cs typeface="Times New Roman" panose="02020603050405020304" pitchFamily="18" charset="0"/>
              </a:rPr>
              <a:t>Atlante</a:t>
            </a:r>
            <a:r>
              <a:rPr lang="it-IT" sz="2200" b="1" dirty="0" smtClean="0">
                <a:solidFill>
                  <a:schemeClr val="tx1"/>
                </a:solidFill>
                <a:latin typeface="Times New Roman" panose="02020603050405020304" pitchFamily="18" charset="0"/>
                <a:cs typeface="Times New Roman" panose="02020603050405020304" pitchFamily="18" charset="0"/>
              </a:rPr>
              <a:t> storico globale delle migrazioni (</a:t>
            </a:r>
            <a:r>
              <a:rPr lang="it-IT" sz="2200" b="1" dirty="0" smtClean="0">
                <a:solidFill>
                  <a:schemeClr val="tx1"/>
                </a:solidFill>
                <a:latin typeface="Times New Roman" panose="02020603050405020304" pitchFamily="18" charset="0"/>
                <a:cs typeface="Times New Roman" panose="02020603050405020304" pitchFamily="18" charset="0"/>
                <a:hlinkClick r:id="rId2"/>
              </a:rPr>
              <a:t>http://metrocosm.com/global-</a:t>
            </a:r>
            <a:r>
              <a:rPr lang="it-IT" sz="2200" b="1" dirty="0" err="1" smtClean="0">
                <a:solidFill>
                  <a:schemeClr val="tx1"/>
                </a:solidFill>
                <a:latin typeface="Times New Roman" panose="02020603050405020304" pitchFamily="18" charset="0"/>
                <a:cs typeface="Times New Roman" panose="02020603050405020304" pitchFamily="18" charset="0"/>
                <a:hlinkClick r:id="rId2"/>
              </a:rPr>
              <a:t>immigration</a:t>
            </a:r>
            <a:r>
              <a:rPr lang="it-IT" sz="2200" b="1" dirty="0" smtClean="0">
                <a:solidFill>
                  <a:schemeClr val="tx1"/>
                </a:solidFill>
                <a:latin typeface="Times New Roman" panose="02020603050405020304" pitchFamily="18" charset="0"/>
                <a:cs typeface="Times New Roman" panose="02020603050405020304" pitchFamily="18" charset="0"/>
                <a:hlinkClick r:id="rId2"/>
              </a:rPr>
              <a:t>-</a:t>
            </a:r>
            <a:r>
              <a:rPr lang="it-IT" sz="2200" b="1" dirty="0" err="1" smtClean="0">
                <a:solidFill>
                  <a:schemeClr val="tx1"/>
                </a:solidFill>
                <a:latin typeface="Times New Roman" panose="02020603050405020304" pitchFamily="18" charset="0"/>
                <a:cs typeface="Times New Roman" panose="02020603050405020304" pitchFamily="18" charset="0"/>
                <a:hlinkClick r:id="rId2"/>
              </a:rPr>
              <a:t>map</a:t>
            </a:r>
            <a:r>
              <a:rPr lang="it-IT" sz="2200" b="1" dirty="0" smtClean="0">
                <a:solidFill>
                  <a:schemeClr val="tx1"/>
                </a:solidFill>
                <a:latin typeface="Times New Roman" panose="02020603050405020304" pitchFamily="18" charset="0"/>
                <a:cs typeface="Times New Roman" panose="02020603050405020304" pitchFamily="18" charset="0"/>
                <a:hlinkClick r:id="rId2"/>
              </a:rPr>
              <a:t>/</a:t>
            </a:r>
            <a:r>
              <a:rPr lang="it-IT" sz="2200" b="1" dirty="0" smtClean="0">
                <a:solidFill>
                  <a:schemeClr val="tx1"/>
                </a:solidFill>
                <a:latin typeface="Times New Roman" panose="02020603050405020304" pitchFamily="18" charset="0"/>
                <a:cs typeface="Times New Roman" panose="02020603050405020304" pitchFamily="18" charset="0"/>
              </a:rPr>
              <a:t>), continuando a parlare anche di </a:t>
            </a:r>
            <a:r>
              <a:rPr lang="it-IT" sz="2200" b="1" dirty="0" smtClean="0">
                <a:solidFill>
                  <a:srgbClr val="FF0000"/>
                </a:solidFill>
                <a:latin typeface="Times New Roman" panose="02020603050405020304" pitchFamily="18" charset="0"/>
                <a:cs typeface="Times New Roman" panose="02020603050405020304" pitchFamily="18" charset="0"/>
              </a:rPr>
              <a:t>Isole</a:t>
            </a:r>
            <a:r>
              <a:rPr lang="it-IT" sz="2200" b="1" dirty="0" smtClean="0">
                <a:solidFill>
                  <a:schemeClr val="tx1"/>
                </a:solidFill>
                <a:latin typeface="Times New Roman" panose="02020603050405020304" pitchFamily="18" charset="0"/>
                <a:cs typeface="Times New Roman" panose="02020603050405020304" pitchFamily="18" charset="0"/>
              </a:rPr>
              <a:t> (da cui siamo partiti, </a:t>
            </a:r>
            <a:r>
              <a:rPr lang="it-IT" sz="2200" b="1" dirty="0" smtClean="0">
                <a:solidFill>
                  <a:schemeClr val="tx1"/>
                </a:solidFill>
                <a:latin typeface="Times New Roman" panose="02020603050405020304" pitchFamily="18" charset="0"/>
                <a:cs typeface="Times New Roman" panose="02020603050405020304" pitchFamily="18" charset="0"/>
              </a:rPr>
              <a:t>lo ricordate…), </a:t>
            </a:r>
            <a:r>
              <a:rPr lang="it-IT" sz="2200" b="1" dirty="0" smtClean="0">
                <a:solidFill>
                  <a:schemeClr val="tx1"/>
                </a:solidFill>
                <a:latin typeface="Times New Roman" panose="02020603050405020304" pitchFamily="18" charset="0"/>
                <a:cs typeface="Times New Roman" panose="02020603050405020304" pitchFamily="18" charset="0"/>
              </a:rPr>
              <a:t>non solo «isole carcere</a:t>
            </a:r>
            <a:r>
              <a:rPr lang="it-IT" sz="2200" b="1" dirty="0" smtClean="0">
                <a:solidFill>
                  <a:schemeClr val="tx1"/>
                </a:solidFill>
                <a:latin typeface="Times New Roman" panose="02020603050405020304" pitchFamily="18" charset="0"/>
                <a:cs typeface="Times New Roman" panose="02020603050405020304" pitchFamily="18" charset="0"/>
              </a:rPr>
              <a:t>».</a:t>
            </a:r>
            <a:r>
              <a:rPr lang="it-IT" sz="1200" b="1" dirty="0" smtClean="0">
                <a:latin typeface="Times New Roman" panose="02020603050405020304" pitchFamily="18" charset="0"/>
                <a:cs typeface="Times New Roman" panose="02020603050405020304" pitchFamily="18" charset="0"/>
              </a:rPr>
              <a:t/>
            </a:r>
            <a:br>
              <a:rPr lang="it-IT" sz="1200" b="1" dirty="0" smtClean="0">
                <a:latin typeface="Times New Roman" panose="02020603050405020304" pitchFamily="18" charset="0"/>
                <a:cs typeface="Times New Roman" panose="02020603050405020304" pitchFamily="18" charset="0"/>
              </a:rPr>
            </a:br>
            <a:endParaRPr lang="it-IT" sz="1200" b="1" dirty="0">
              <a:latin typeface="Times New Roman" panose="02020603050405020304" pitchFamily="18" charset="0"/>
              <a:cs typeface="Times New Roman" panose="02020603050405020304" pitchFamily="18" charset="0"/>
            </a:endParaRPr>
          </a:p>
        </p:txBody>
      </p:sp>
      <p:pic>
        <p:nvPicPr>
          <p:cNvPr id="6" name="Segnaposto contenuto 5" descr="STORIA DNA.jpg"/>
          <p:cNvPicPr>
            <a:picLocks noGrp="1" noChangeAspect="1"/>
          </p:cNvPicPr>
          <p:nvPr>
            <p:ph idx="1"/>
          </p:nvPr>
        </p:nvPicPr>
        <p:blipFill>
          <a:blip r:embed="rId3" cstate="print"/>
          <a:stretch>
            <a:fillRect/>
          </a:stretch>
        </p:blipFill>
        <p:spPr>
          <a:xfrm>
            <a:off x="1979713" y="1988840"/>
            <a:ext cx="5402166" cy="4792955"/>
          </a:xfrm>
        </p:spPr>
      </p:pic>
      <p:sp>
        <p:nvSpPr>
          <p:cNvPr id="4" name="Segnaposto piè di pagina 3"/>
          <p:cNvSpPr>
            <a:spLocks noGrp="1"/>
          </p:cNvSpPr>
          <p:nvPr>
            <p:ph type="ftr" sz="quarter" idx="11"/>
          </p:nvPr>
        </p:nvSpPr>
        <p:spPr>
          <a:xfrm>
            <a:off x="35496" y="6356350"/>
            <a:ext cx="5984304" cy="457026"/>
          </a:xfrm>
        </p:spPr>
        <p:txBody>
          <a:bodyPr/>
          <a:lstStyle/>
          <a:p>
            <a:pPr>
              <a:defRPr/>
            </a:pPr>
            <a:r>
              <a:rPr lang="it-IT" sz="1000" dirty="0" smtClean="0"/>
              <a:t> </a:t>
            </a: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32</a:t>
            </a:fld>
            <a:endParaRPr lang="it-IT"/>
          </a:p>
        </p:txBody>
      </p:sp>
    </p:spTree>
    <p:extLst>
      <p:ext uri="{BB962C8B-B14F-4D97-AF65-F5344CB8AC3E}">
        <p14:creationId xmlns:p14="http://schemas.microsoft.com/office/powerpoint/2010/main" val="75372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476671"/>
          </a:xfrm>
        </p:spPr>
        <p:txBody>
          <a:bodyPr/>
          <a:lstStyle/>
          <a:p>
            <a:r>
              <a:rPr lang="it-IT" sz="2000" b="1" dirty="0" smtClean="0">
                <a:solidFill>
                  <a:schemeClr val="tx1"/>
                </a:solidFill>
                <a:latin typeface="Times New Roman" panose="02020603050405020304" pitchFamily="18" charset="0"/>
                <a:cs typeface="Times New Roman" panose="02020603050405020304" pitchFamily="18" charset="0"/>
              </a:rPr>
              <a:t>La </a:t>
            </a:r>
            <a:r>
              <a:rPr lang="it-IT" sz="2000" b="1" dirty="0" smtClean="0">
                <a:solidFill>
                  <a:srgbClr val="FF0000"/>
                </a:solidFill>
                <a:latin typeface="Times New Roman" panose="02020603050405020304" pitchFamily="18" charset="0"/>
                <a:cs typeface="Times New Roman" panose="02020603050405020304" pitchFamily="18" charset="0"/>
              </a:rPr>
              <a:t>biogeografia insulare </a:t>
            </a:r>
            <a:r>
              <a:rPr lang="it-IT" sz="2000" b="1" dirty="0" smtClean="0">
                <a:solidFill>
                  <a:schemeClr val="tx1"/>
                </a:solidFill>
                <a:latin typeface="Times New Roman" panose="02020603050405020304" pitchFamily="18" charset="0"/>
                <a:cs typeface="Times New Roman" panose="02020603050405020304" pitchFamily="18" charset="0"/>
              </a:rPr>
              <a:t>molto ragiona sulle migrazioni, chi non vola non migra?</a:t>
            </a:r>
            <a:endParaRPr lang="it-IT" sz="2000" b="1" dirty="0">
              <a:solidFill>
                <a:srgbClr val="FF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4" y="6453336"/>
            <a:ext cx="5912296" cy="360040"/>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33</a:t>
            </a:fld>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399" y="1556792"/>
            <a:ext cx="3228600" cy="4859967"/>
          </a:xfrm>
          <a:prstGeom prst="rect">
            <a:avLst/>
          </a:prstGeom>
        </p:spPr>
      </p:pic>
      <p:sp>
        <p:nvSpPr>
          <p:cNvPr id="13" name="Rettangolo 12"/>
          <p:cNvSpPr/>
          <p:nvPr/>
        </p:nvSpPr>
        <p:spPr>
          <a:xfrm>
            <a:off x="0" y="476672"/>
            <a:ext cx="5796136" cy="5940088"/>
          </a:xfrm>
          <a:prstGeom prst="rect">
            <a:avLst/>
          </a:prstGeom>
        </p:spPr>
        <p:txBody>
          <a:bodyPr wrap="square">
            <a:spAutoFit/>
          </a:bodyPr>
          <a:lstStyle/>
          <a:p>
            <a:pPr algn="just"/>
            <a:r>
              <a:rPr lang="it-IT" sz="2000" dirty="0" smtClean="0">
                <a:solidFill>
                  <a:srgbClr val="1C1C1A"/>
                </a:solidFill>
                <a:cs typeface="Times New Roman" panose="02020603050405020304" pitchFamily="18" charset="0"/>
              </a:rPr>
              <a:t>Charles Darwin nei suoi esperimenti cercò di simulare </a:t>
            </a:r>
            <a:r>
              <a:rPr lang="it-IT" sz="2000" dirty="0" smtClean="0">
                <a:solidFill>
                  <a:srgbClr val="FF0000"/>
                </a:solidFill>
                <a:cs typeface="Times New Roman" panose="02020603050405020304" pitchFamily="18" charset="0"/>
              </a:rPr>
              <a:t>l’isolamento insulare </a:t>
            </a:r>
            <a:r>
              <a:rPr lang="it-IT" sz="2000" dirty="0" smtClean="0">
                <a:solidFill>
                  <a:srgbClr val="1C1C1A"/>
                </a:solidFill>
                <a:cs typeface="Times New Roman" panose="02020603050405020304" pitchFamily="18" charset="0"/>
              </a:rPr>
              <a:t>delle specie biologiche.</a:t>
            </a:r>
          </a:p>
          <a:p>
            <a:pPr algn="just"/>
            <a:r>
              <a:rPr lang="it-IT" sz="2000" dirty="0" smtClean="0">
                <a:solidFill>
                  <a:srgbClr val="1C1C1A"/>
                </a:solidFill>
                <a:cs typeface="Times New Roman" panose="02020603050405020304" pitchFamily="18" charset="0"/>
              </a:rPr>
              <a:t>L’isolamento e l’incapacità di migrare hanno differenziato ecosistemi e adattamenti, tutti e fenomeni della biologia evoluzionistica.</a:t>
            </a:r>
          </a:p>
          <a:p>
            <a:pPr algn="just"/>
            <a:r>
              <a:rPr lang="it-IT" sz="2000" dirty="0" smtClean="0">
                <a:solidFill>
                  <a:srgbClr val="1C1C1A"/>
                </a:solidFill>
                <a:cs typeface="Times New Roman" panose="02020603050405020304" pitchFamily="18" charset="0"/>
              </a:rPr>
              <a:t>Anche se siamo sulle Alpi ragioniamo per cortesia su quell’immagine iniziale, una delle prime </a:t>
            </a:r>
            <a:r>
              <a:rPr lang="it-IT" sz="2000" dirty="0" err="1" smtClean="0">
                <a:solidFill>
                  <a:srgbClr val="1C1C1A"/>
                </a:solidFill>
                <a:cs typeface="Times New Roman" panose="02020603050405020304" pitchFamily="18" charset="0"/>
              </a:rPr>
              <a:t>slides</a:t>
            </a:r>
            <a:r>
              <a:rPr lang="it-IT" sz="2000" dirty="0" smtClean="0">
                <a:solidFill>
                  <a:srgbClr val="1C1C1A"/>
                </a:solidFill>
                <a:cs typeface="Times New Roman" panose="02020603050405020304" pitchFamily="18" charset="0"/>
              </a:rPr>
              <a:t> diceva: </a:t>
            </a:r>
            <a:r>
              <a:rPr lang="it-IT" sz="2000" dirty="0">
                <a:solidFill>
                  <a:srgbClr val="FF0000"/>
                </a:solidFill>
              </a:rPr>
              <a:t>ogni terra emersa è un’isola, ogni mare è </a:t>
            </a:r>
            <a:r>
              <a:rPr lang="it-IT" sz="2000" dirty="0" smtClean="0">
                <a:solidFill>
                  <a:srgbClr val="FF0000"/>
                </a:solidFill>
              </a:rPr>
              <a:t>mediterraneo</a:t>
            </a:r>
            <a:r>
              <a:rPr lang="it-IT" sz="2000" dirty="0" smtClean="0"/>
              <a:t>. Individui e specie di ogni ecosistema possono anche essere «isolati» rispetto ad altri ecosistemi, vale anche per valli contornate da alte montagne o per altri luoghi particolarmente inaccessibili. Anche se ci si muove, si può non avere la capacità biologica di migrare, permanente di specie o contingente di individuo. </a:t>
            </a:r>
          </a:p>
          <a:p>
            <a:pPr algn="just"/>
            <a:r>
              <a:rPr lang="it-IT" sz="2000" dirty="0" smtClean="0"/>
              <a:t>Ogni isola può diventare «detentiva», noi </a:t>
            </a:r>
            <a:r>
              <a:rPr lang="it-IT" sz="2000" i="1" dirty="0" smtClean="0"/>
              <a:t>sapiens</a:t>
            </a:r>
            <a:r>
              <a:rPr lang="it-IT" sz="2000" dirty="0" smtClean="0"/>
              <a:t> lo abbiamo teorizzato  e imposto, fin dall’ostracismo e dal diritto romano, </a:t>
            </a:r>
            <a:r>
              <a:rPr lang="it-IT" sz="2000" dirty="0" smtClean="0">
                <a:solidFill>
                  <a:srgbClr val="FF0000"/>
                </a:solidFill>
              </a:rPr>
              <a:t>fin da millenni fa</a:t>
            </a:r>
            <a:r>
              <a:rPr lang="it-IT" sz="2000" dirty="0" smtClean="0"/>
              <a:t>, questo libro è di due anni fa e inizia proprio lungamente con la biogeografia insulare. </a:t>
            </a:r>
          </a:p>
        </p:txBody>
      </p:sp>
    </p:spTree>
    <p:extLst>
      <p:ext uri="{BB962C8B-B14F-4D97-AF65-F5344CB8AC3E}">
        <p14:creationId xmlns:p14="http://schemas.microsoft.com/office/powerpoint/2010/main" val="432742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5"/>
          <p:cNvSpPr>
            <a:spLocks noGrp="1"/>
          </p:cNvSpPr>
          <p:nvPr>
            <p:ph type="title"/>
          </p:nvPr>
        </p:nvSpPr>
        <p:spPr>
          <a:xfrm>
            <a:off x="0" y="0"/>
            <a:ext cx="9144000" cy="1196752"/>
          </a:xfrm>
        </p:spPr>
        <p:txBody>
          <a:bodyPr/>
          <a:lstStyle/>
          <a:p>
            <a:pPr algn="just" eaLnBrk="1" hangingPunct="1"/>
            <a:r>
              <a:rPr lang="it-IT" sz="1800" dirty="0" smtClean="0">
                <a:solidFill>
                  <a:schemeClr val="tx1"/>
                </a:solidFill>
                <a:latin typeface="Times New Roman" panose="02020603050405020304" pitchFamily="18" charset="0"/>
                <a:cs typeface="Times New Roman" panose="02020603050405020304" pitchFamily="18" charset="0"/>
              </a:rPr>
              <a:t>La </a:t>
            </a:r>
            <a:r>
              <a:rPr lang="it-IT" sz="1800" dirty="0">
                <a:solidFill>
                  <a:schemeClr val="tx1"/>
                </a:solidFill>
                <a:latin typeface="Times New Roman" panose="02020603050405020304" pitchFamily="18" charset="0"/>
                <a:cs typeface="Times New Roman" panose="02020603050405020304" pitchFamily="18" charset="0"/>
              </a:rPr>
              <a:t>lettura di qualsiasi cosa Giacomo Leopardi abbia scritto è alimento per il proprio pensiero e la vita di relazione. </a:t>
            </a:r>
            <a:r>
              <a:rPr lang="it-IT" sz="1800" b="1" dirty="0">
                <a:solidFill>
                  <a:srgbClr val="FF0000"/>
                </a:solidFill>
                <a:latin typeface="Times New Roman" panose="02020603050405020304" pitchFamily="18" charset="0"/>
                <a:ea typeface="ヒラギノ角ゴ Pro W3" pitchFamily="-1" charset="-128"/>
                <a:cs typeface="Times New Roman" panose="02020603050405020304" pitchFamily="18" charset="0"/>
              </a:rPr>
              <a:t>Inciso</a:t>
            </a:r>
            <a:r>
              <a:rPr lang="it-IT" sz="1800" b="1" dirty="0" smtClean="0">
                <a:latin typeface="Times New Roman" panose="02020603050405020304" pitchFamily="18" charset="0"/>
                <a:ea typeface="ヒラギノ角ゴ Pro W3" pitchFamily="-1" charset="-128"/>
                <a:cs typeface="Times New Roman" panose="02020603050405020304" pitchFamily="18" charset="0"/>
              </a:rPr>
              <a:t> </a:t>
            </a:r>
            <a:r>
              <a:rPr lang="it-IT" sz="1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sul «Dialogo della Natura e di un Islandese»: </a:t>
            </a:r>
            <a:r>
              <a:rPr lang="it-IT" sz="18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comportamenti diffusi e alleanze per il clima di individui, enti locali, gruppi, Stati… ovvero dire </a:t>
            </a:r>
            <a:r>
              <a:rPr lang="it-IT" sz="1800" dirty="0">
                <a:solidFill>
                  <a:schemeClr val="tx1"/>
                </a:solidFill>
                <a:latin typeface="Times New Roman" panose="02020603050405020304" pitchFamily="18" charset="0"/>
                <a:ea typeface="ヒラギノ角ゴ Pro W3" pitchFamily="-1" charset="-128"/>
                <a:cs typeface="Times New Roman" panose="02020603050405020304" pitchFamily="18" charset="0"/>
              </a:rPr>
              <a:t>SUBITO</a:t>
            </a:r>
            <a:br>
              <a:rPr lang="it-IT" sz="1800" dirty="0">
                <a:solidFill>
                  <a:schemeClr val="tx1"/>
                </a:solidFill>
                <a:latin typeface="Times New Roman" panose="02020603050405020304" pitchFamily="18" charset="0"/>
                <a:ea typeface="ヒラギノ角ゴ Pro W3" pitchFamily="-1" charset="-128"/>
                <a:cs typeface="Times New Roman" panose="02020603050405020304" pitchFamily="18" charset="0"/>
              </a:rPr>
            </a:br>
            <a:r>
              <a:rPr lang="it-IT" sz="1800" dirty="0">
                <a:solidFill>
                  <a:schemeClr val="tx1"/>
                </a:solidFill>
                <a:latin typeface="Times New Roman" panose="02020603050405020304" pitchFamily="18" charset="0"/>
                <a:ea typeface="ヒラギノ角ゴ Pro W3" pitchFamily="-1" charset="-128"/>
                <a:cs typeface="Times New Roman" panose="02020603050405020304" pitchFamily="18" charset="0"/>
              </a:rPr>
              <a:t>no </a:t>
            </a:r>
            <a:r>
              <a:rPr lang="it-IT" sz="18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al carbone e sì a quanto più possibile rinnovabile e circolare, «eco-logico</a:t>
            </a:r>
            <a:r>
              <a:rPr lang="it-IT" sz="18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a:t>
            </a:r>
            <a:endParaRPr lang="it-IT" sz="18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62467" name="Segnaposto contenuto 6"/>
          <p:cNvSpPr>
            <a:spLocks noGrp="1"/>
          </p:cNvSpPr>
          <p:nvPr>
            <p:ph idx="1"/>
          </p:nvPr>
        </p:nvSpPr>
        <p:spPr>
          <a:xfrm>
            <a:off x="0" y="1124744"/>
            <a:ext cx="9144000" cy="5368131"/>
          </a:xfrm>
        </p:spPr>
        <p:txBody>
          <a:bodyPr/>
          <a:lstStyle/>
          <a:p>
            <a:pPr algn="ctr" eaLnBrk="1" hangingPunct="1">
              <a:buFontTx/>
              <a:buNone/>
            </a:pPr>
            <a:r>
              <a:rPr lang="it-IT" sz="22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Leopardi </a:t>
            </a:r>
            <a:endParaRPr lang="it-IT" sz="22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endParaRPr>
          </a:p>
          <a:p>
            <a:pPr algn="ctr" eaLnBrk="1" hangingPunct="1">
              <a:buFontTx/>
              <a:buNone/>
            </a:pPr>
            <a:r>
              <a:rPr lang="it-IT" sz="14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(con una prospettiva un poco evoluzionistica già prima di </a:t>
            </a:r>
            <a:r>
              <a:rPr lang="it-IT" sz="14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Darwin, come è stato autorevolmente spiegato</a:t>
            </a:r>
            <a:r>
              <a:rPr lang="it-IT" sz="22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a:t>
            </a:r>
            <a:endParaRPr lang="it-IT" sz="2200" b="1" dirty="0">
              <a:solidFill>
                <a:srgbClr val="FF0000"/>
              </a:solidFill>
              <a:latin typeface="Times New Roman" panose="02020603050405020304" pitchFamily="18" charset="0"/>
              <a:ea typeface="ヒラギノ角ゴ Pro W3" pitchFamily="-1" charset="-128"/>
              <a:cs typeface="Times New Roman" panose="02020603050405020304" pitchFamily="18" charset="0"/>
            </a:endParaRPr>
          </a:p>
          <a:p>
            <a:pPr algn="ctr" eaLnBrk="1" hangingPunct="1">
              <a:buFontTx/>
              <a:buNone/>
            </a:pPr>
            <a:r>
              <a:rPr lang="it-IT" sz="2200" b="1" dirty="0" smtClean="0">
                <a:latin typeface="Times New Roman" panose="02020603050405020304" pitchFamily="18" charset="0"/>
                <a:ea typeface="ヒラギノ角ゴ Pro W3" pitchFamily="-1" charset="-128"/>
                <a:cs typeface="Times New Roman" panose="02020603050405020304" pitchFamily="18" charset="0"/>
              </a:rPr>
              <a:t>Natura: </a:t>
            </a:r>
          </a:p>
          <a:p>
            <a:pPr marL="0" indent="0" algn="just" eaLnBrk="1" hangingPunct="1">
              <a:buNone/>
            </a:pPr>
            <a:r>
              <a:rPr lang="it-IT" sz="2000" i="1" dirty="0" smtClean="0">
                <a:latin typeface="Times New Roman" panose="02020603050405020304" pitchFamily="18" charset="0"/>
                <a:ea typeface="ヒラギノ角ゴ Pro W3" pitchFamily="-1" charset="-128"/>
                <a:cs typeface="Times New Roman" panose="02020603050405020304" pitchFamily="18" charset="0"/>
              </a:rPr>
              <a:t>«Immaginavi tu forse che il mondo fosse fatto per causa vostra? Ora sappi che nelle fatture, negli ordini e nelle operazioni mie, trattone pochissime, sempre ebbi ed ho l’intenzione a tutt’altro, che alla felicità degli uomini o all’infelicità. Quando io vi offendo in qualunque modo e con qual si sia mezzo, io non me n’</a:t>
            </a:r>
            <a:r>
              <a:rPr lang="it-IT" sz="2000" i="1" dirty="0" err="1" smtClean="0">
                <a:latin typeface="Times New Roman" panose="02020603050405020304" pitchFamily="18" charset="0"/>
                <a:ea typeface="ヒラギノ角ゴ Pro W3" pitchFamily="-1" charset="-128"/>
                <a:cs typeface="Times New Roman" panose="02020603050405020304" pitchFamily="18" charset="0"/>
              </a:rPr>
              <a:t>avveggo</a:t>
            </a:r>
            <a:r>
              <a:rPr lang="it-IT" sz="2000" i="1" dirty="0" smtClean="0">
                <a:latin typeface="Times New Roman" panose="02020603050405020304" pitchFamily="18" charset="0"/>
                <a:ea typeface="ヒラギノ角ゴ Pro W3" pitchFamily="-1" charset="-128"/>
                <a:cs typeface="Times New Roman" panose="02020603050405020304" pitchFamily="18" charset="0"/>
              </a:rPr>
              <a:t>, se non rarissime volte: come, ordinariamente, se io vi diletto o vi benefico, io non lo so; e non ho fatto, come credete voi, quelle tali cose, o non fo quelle tali azioni, per dilettarvi o giovarvi. E finalmente, se anche mi avvenisse di estinguere tutta la vostra specie, io non me ne avvedrei…».</a:t>
            </a:r>
          </a:p>
          <a:p>
            <a:pPr marL="0" indent="0" algn="just" eaLnBrk="1" hangingPunct="1">
              <a:buNone/>
            </a:pPr>
            <a:r>
              <a:rPr lang="it-IT" sz="2000" i="1" dirty="0" smtClean="0">
                <a:latin typeface="Times New Roman" panose="02020603050405020304" pitchFamily="18" charset="0"/>
                <a:ea typeface="ヒラギノ角ゴ Pro W3" pitchFamily="-1" charset="-128"/>
                <a:cs typeface="Times New Roman" panose="02020603050405020304" pitchFamily="18" charset="0"/>
              </a:rPr>
              <a:t>«… Tu mostri non aver posto mente che la vita di quest’universo è perpetuo circuito di produzione e distruzione, collegate ambedue tra se di maniera, che ciascheduna serve continuamente all’altra, e alla conservazione del mondo; il quale sempre che cessasse o l’una o l’altra di loro, verrebbe parimente in dissoluzione. Per tanto risulterebbe in suo danno se fosse lui cosa alcuna libera da patimento».</a:t>
            </a:r>
          </a:p>
        </p:txBody>
      </p:sp>
      <p:sp>
        <p:nvSpPr>
          <p:cNvPr id="37892" name="Segnaposto numero diapositiva 4"/>
          <p:cNvSpPr>
            <a:spLocks noGrp="1"/>
          </p:cNvSpPr>
          <p:nvPr>
            <p:ph type="sldNum" sz="quarter" idx="12"/>
          </p:nvPr>
        </p:nvSpPr>
        <p:spPr/>
        <p:txBody>
          <a:bodyPr/>
          <a:lstStyle/>
          <a:p>
            <a:pPr>
              <a:defRPr/>
            </a:pPr>
            <a:fld id="{ED6F5314-525A-4EF2-80CE-37262A797D8D}" type="slidenum">
              <a:rPr lang="it-IT"/>
              <a:pPr>
                <a:defRPr/>
              </a:pPr>
              <a:t>34</a:t>
            </a:fld>
            <a:endParaRPr lang="it-IT"/>
          </a:p>
        </p:txBody>
      </p:sp>
      <p:sp>
        <p:nvSpPr>
          <p:cNvPr id="5" name="Segnaposto piè di pagina 4"/>
          <p:cNvSpPr>
            <a:spLocks noGrp="1"/>
          </p:cNvSpPr>
          <p:nvPr>
            <p:ph type="ftr" sz="quarter" idx="11"/>
          </p:nvPr>
        </p:nvSpPr>
        <p:spPr>
          <a:xfrm>
            <a:off x="107504" y="6492875"/>
            <a:ext cx="3245296" cy="320501"/>
          </a:xfrm>
        </p:spPr>
        <p:txBody>
          <a:bodyPr/>
          <a:lstStyle/>
          <a:p>
            <a:pPr>
              <a:defRPr/>
            </a:pPr>
            <a:r>
              <a:rPr lang="it-IT" dirty="0" smtClean="0"/>
              <a:t>Calzolaio 2024</a:t>
            </a:r>
            <a:endParaRPr lang="it-IT" dirty="0"/>
          </a:p>
        </p:txBody>
      </p:sp>
    </p:spTree>
    <p:extLst>
      <p:ext uri="{BB962C8B-B14F-4D97-AF65-F5344CB8AC3E}">
        <p14:creationId xmlns:p14="http://schemas.microsoft.com/office/powerpoint/2010/main" val="172129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p:cNvSpPr>
            <a:spLocks noGrp="1"/>
          </p:cNvSpPr>
          <p:nvPr>
            <p:ph type="title"/>
          </p:nvPr>
        </p:nvSpPr>
        <p:spPr>
          <a:xfrm>
            <a:off x="179512" y="260648"/>
            <a:ext cx="8712968" cy="1440160"/>
          </a:xfrm>
          <a:solidFill>
            <a:schemeClr val="bg2"/>
          </a:solidFill>
          <a:ln>
            <a:noFill/>
          </a:ln>
        </p:spPr>
        <p:txBody>
          <a:bodyPr/>
          <a:lstStyle/>
          <a:p>
            <a:pPr algn="ctr" eaLnBrk="1" hangingPunct="1">
              <a:defRPr/>
            </a:pPr>
            <a:r>
              <a:rPr lang="it-IT" b="1" dirty="0" smtClean="0">
                <a:solidFill>
                  <a:srgbClr val="FF0000"/>
                </a:solidFill>
                <a:hlinkClick r:id="rId2"/>
              </a:rPr>
              <a:t>calzolaiov@gmail.com</a:t>
            </a:r>
            <a:r>
              <a:rPr lang="it-IT" sz="2400" b="1" dirty="0" smtClean="0">
                <a:solidFill>
                  <a:srgbClr val="0070C0"/>
                </a:solidFill>
                <a:ea typeface="ヒラギノ角ゴ Pro W3" pitchFamily="-1" charset="-128"/>
              </a:rPr>
              <a:t/>
            </a:r>
            <a:br>
              <a:rPr lang="it-IT" sz="2400" b="1" dirty="0" smtClean="0">
                <a:solidFill>
                  <a:srgbClr val="0070C0"/>
                </a:solidFill>
                <a:ea typeface="ヒラギノ角ゴ Pro W3" pitchFamily="-1" charset="-128"/>
              </a:rPr>
            </a:br>
            <a:r>
              <a:rPr lang="it-IT" sz="2400" b="1" dirty="0" smtClean="0">
                <a:ea typeface="ヒラギノ角ゴ Pro W3" pitchFamily="-1" charset="-128"/>
              </a:rPr>
              <a:t> </a:t>
            </a:r>
          </a:p>
        </p:txBody>
      </p:sp>
      <p:sp>
        <p:nvSpPr>
          <p:cNvPr id="60420" name="Segnaposto numero diapositiva 3"/>
          <p:cNvSpPr>
            <a:spLocks noGrp="1"/>
          </p:cNvSpPr>
          <p:nvPr>
            <p:ph type="sldNum" sz="quarter" idx="12"/>
          </p:nvPr>
        </p:nvSpPr>
        <p:spPr/>
        <p:txBody>
          <a:bodyPr/>
          <a:lstStyle/>
          <a:p>
            <a:pPr>
              <a:defRPr/>
            </a:pPr>
            <a:fld id="{56C989C5-087F-412E-B598-3BB9F7145439}" type="slidenum">
              <a:rPr lang="it-IT"/>
              <a:pPr>
                <a:defRPr/>
              </a:pPr>
              <a:t>35</a:t>
            </a:fld>
            <a:endParaRPr lang="it-IT"/>
          </a:p>
        </p:txBody>
      </p:sp>
      <p:pic>
        <p:nvPicPr>
          <p:cNvPr id="65540" name="Segnaposto contenuto 5" descr="safe_image.jpg"/>
          <p:cNvPicPr>
            <a:picLocks noGrp="1" noChangeAspect="1"/>
          </p:cNvPicPr>
          <p:nvPr>
            <p:ph idx="1"/>
          </p:nvPr>
        </p:nvPicPr>
        <p:blipFill>
          <a:blip r:embed="rId3" cstate="print"/>
          <a:srcRect/>
          <a:stretch>
            <a:fillRect/>
          </a:stretch>
        </p:blipFill>
        <p:spPr>
          <a:xfrm>
            <a:off x="2843808" y="2445022"/>
            <a:ext cx="3456384" cy="3715248"/>
          </a:xfrm>
        </p:spPr>
      </p:pic>
      <p:sp>
        <p:nvSpPr>
          <p:cNvPr id="5" name="Segnaposto piè di pagina 4"/>
          <p:cNvSpPr>
            <a:spLocks noGrp="1"/>
          </p:cNvSpPr>
          <p:nvPr>
            <p:ph type="ftr" sz="quarter" idx="11"/>
          </p:nvPr>
        </p:nvSpPr>
        <p:spPr>
          <a:xfrm>
            <a:off x="0" y="6492875"/>
            <a:ext cx="3352800" cy="320501"/>
          </a:xfrm>
        </p:spPr>
        <p:txBody>
          <a:bodyPr/>
          <a:lstStyle/>
          <a:p>
            <a:pPr>
              <a:defRPr/>
            </a:pPr>
            <a:r>
              <a:rPr lang="it-IT" sz="1000" dirty="0" smtClean="0"/>
              <a:t> </a:t>
            </a:r>
            <a:r>
              <a:rPr lang="it-IT" dirty="0" smtClean="0"/>
              <a:t>Calzolaio 2024</a:t>
            </a:r>
            <a:endParaRPr lang="it-IT" dirty="0"/>
          </a:p>
        </p:txBody>
      </p:sp>
    </p:spTree>
    <p:extLst>
      <p:ext uri="{BB962C8B-B14F-4D97-AF65-F5344CB8AC3E}">
        <p14:creationId xmlns:p14="http://schemas.microsoft.com/office/powerpoint/2010/main" val="359351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0" y="0"/>
            <a:ext cx="9144000" cy="2239135"/>
          </a:xfrm>
        </p:spPr>
        <p:txBody>
          <a:bodyPr rtlCol="0"/>
          <a:lstStyle/>
          <a:p>
            <a:pPr algn="just"/>
            <a:r>
              <a:rPr lang="it-IT" dirty="0" smtClean="0">
                <a:solidFill>
                  <a:srgbClr val="FF0000"/>
                </a:solidFill>
                <a:latin typeface="Times New Roman" panose="02020603050405020304" pitchFamily="18" charset="0"/>
                <a:cs typeface="Times New Roman" panose="02020603050405020304" pitchFamily="18" charset="0"/>
              </a:rPr>
              <a:t>La prospettiva evoluzionistica: oltre 100 milioni di anni fa già i continenti «migravano» (nell’immagine siamo più </a:t>
            </a:r>
            <a:r>
              <a:rPr lang="it-IT" dirty="0">
                <a:solidFill>
                  <a:srgbClr val="FF0000"/>
                </a:solidFill>
                <a:latin typeface="Times New Roman" panose="02020603050405020304" pitchFamily="18" charset="0"/>
                <a:cs typeface="Times New Roman" panose="02020603050405020304" pitchFamily="18" charset="0"/>
              </a:rPr>
              <a:t>o </a:t>
            </a:r>
            <a:r>
              <a:rPr lang="it-IT" dirty="0" smtClean="0">
                <a:solidFill>
                  <a:srgbClr val="FF0000"/>
                </a:solidFill>
                <a:latin typeface="Times New Roman" panose="02020603050405020304" pitchFamily="18" charset="0"/>
                <a:cs typeface="Times New Roman" panose="02020603050405020304" pitchFamily="18" charset="0"/>
              </a:rPr>
              <a:t>meno nel mezzo fra Pangea e attuali continenti). La Terra ha oltre 4 miliardi di anni, all’inizio non c’era «vita», poi una serie di eventi fortuiti e imperfetti hanno visto emergere forme di vita associate all’acqua, poi vegetali marine, poi vegetali terrestri, poi animali, poi… Forme sempre in connessione le une con le altre, nei singoli ecosistemi e nel globale ecosistema planetario atmosferico.</a:t>
            </a:r>
            <a:endParaRPr lang="it-IT" dirty="0">
              <a:solidFill>
                <a:srgbClr val="FF0000"/>
              </a:solidFill>
              <a:latin typeface="Times New Roman" panose="02020603050405020304" pitchFamily="18" charset="0"/>
              <a:cs typeface="Times New Roman" panose="02020603050405020304" pitchFamily="18" charset="0"/>
            </a:endParaRP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259632" y="2348880"/>
            <a:ext cx="6690940" cy="4262850"/>
          </a:xfrm>
        </p:spPr>
      </p:pic>
      <p:sp>
        <p:nvSpPr>
          <p:cNvPr id="2" name="Segnaposto piè di pagina 1"/>
          <p:cNvSpPr>
            <a:spLocks noGrp="1"/>
          </p:cNvSpPr>
          <p:nvPr>
            <p:ph type="ftr" sz="quarter" idx="11"/>
          </p:nvPr>
        </p:nvSpPr>
        <p:spPr>
          <a:xfrm>
            <a:off x="107504" y="6356350"/>
            <a:ext cx="1800200" cy="365125"/>
          </a:xfrm>
        </p:spPr>
        <p:txBody>
          <a:bodyPr/>
          <a:lstStyle/>
          <a:p>
            <a:pPr rtl="0"/>
            <a:r>
              <a:rPr lang="it-IT" dirty="0" smtClean="0"/>
              <a:t>Calzolaio 2024</a:t>
            </a:r>
            <a:endParaRPr lang="it-IT" dirty="0"/>
          </a:p>
        </p:txBody>
      </p:sp>
      <p:sp>
        <p:nvSpPr>
          <p:cNvPr id="3" name="Segnaposto numero diapositiva 2"/>
          <p:cNvSpPr>
            <a:spLocks noGrp="1"/>
          </p:cNvSpPr>
          <p:nvPr>
            <p:ph type="sldNum" sz="quarter" idx="12"/>
          </p:nvPr>
        </p:nvSpPr>
        <p:spPr/>
        <p:txBody>
          <a:bodyPr/>
          <a:lstStyle/>
          <a:p>
            <a:pPr rtl="0"/>
            <a:fld id="{DF28FB93-0A08-4E7D-8E63-9EFA29F1E093}" type="slidenum">
              <a:rPr lang="it-IT" smtClean="0"/>
              <a:pPr rtl="0"/>
              <a:t>4</a:t>
            </a:fld>
            <a:endParaRPr lang="it-IT" dirty="0"/>
          </a:p>
        </p:txBody>
      </p:sp>
    </p:spTree>
    <p:extLst>
      <p:ext uri="{BB962C8B-B14F-4D97-AF65-F5344CB8AC3E}">
        <p14:creationId xmlns:p14="http://schemas.microsoft.com/office/powerpoint/2010/main" val="295647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0" y="116633"/>
            <a:ext cx="9144000" cy="576063"/>
          </a:xfrm>
        </p:spPr>
        <p:txBody>
          <a:bodyPr rtlCol="0"/>
          <a:lstStyle/>
          <a:p>
            <a:pPr rtl="0"/>
            <a:r>
              <a:rPr lang="it-IT" dirty="0" smtClean="0">
                <a:solidFill>
                  <a:srgbClr val="FF0000"/>
                </a:solidFill>
              </a:rPr>
              <a:t>La prospettiva evoluzionistica: ogni terra emersa è un’isola, ogni mare è mediterraneo</a:t>
            </a:r>
            <a:endParaRPr lang="it-IT" dirty="0">
              <a:solidFill>
                <a:srgbClr val="FF0000"/>
              </a:solidFill>
            </a:endParaRP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rcRect t="488" b="488"/>
          <a:stretch>
            <a:fillRect/>
          </a:stretch>
        </p:blipFill>
        <p:spPr>
          <a:xfrm>
            <a:off x="0" y="1916832"/>
            <a:ext cx="5618087" cy="3570498"/>
          </a:xfrm>
        </p:spPr>
      </p:pic>
      <p:sp>
        <p:nvSpPr>
          <p:cNvPr id="14" name="Segnaposto contenuto 13"/>
          <p:cNvSpPr>
            <a:spLocks noGrp="1"/>
          </p:cNvSpPr>
          <p:nvPr>
            <p:ph type="body" sz="half" idx="2"/>
          </p:nvPr>
        </p:nvSpPr>
        <p:spPr>
          <a:xfrm>
            <a:off x="5618088" y="908720"/>
            <a:ext cx="3525912" cy="5544616"/>
          </a:xfrm>
        </p:spPr>
        <p:txBody>
          <a:bodyPr rtlCol="0">
            <a:noAutofit/>
          </a:bodyPr>
          <a:lstStyle/>
          <a:p>
            <a:pPr algn="just" rtl="0"/>
            <a:r>
              <a:rPr lang="it-IT" sz="1600" dirty="0">
                <a:latin typeface="Times New Roman" panose="02020603050405020304" pitchFamily="18" charset="0"/>
                <a:cs typeface="Times New Roman" panose="02020603050405020304" pitchFamily="18" charset="0"/>
              </a:rPr>
              <a:t>Anche </a:t>
            </a:r>
            <a:r>
              <a:rPr lang="it-IT" sz="1600" b="1" dirty="0">
                <a:latin typeface="Times New Roman" panose="02020603050405020304" pitchFamily="18" charset="0"/>
                <a:cs typeface="Times New Roman" panose="02020603050405020304" pitchFamily="18" charset="0"/>
              </a:rPr>
              <a:t>i continenti </a:t>
            </a:r>
            <a:r>
              <a:rPr lang="it-IT" sz="1600" dirty="0">
                <a:latin typeface="Times New Roman" panose="02020603050405020304" pitchFamily="18" charset="0"/>
                <a:cs typeface="Times New Roman" panose="02020603050405020304" pitchFamily="18" charset="0"/>
              </a:rPr>
              <a:t>sono isole-arcipelaghi, terre contornate da acque, la questione rilevante è quanta superficie terrestre occupano, percentuale variabile nelle ere geologiche (comunque </a:t>
            </a:r>
            <a:r>
              <a:rPr lang="it-IT" sz="1600" i="1" dirty="0">
                <a:latin typeface="Times New Roman" panose="02020603050405020304" pitchFamily="18" charset="0"/>
                <a:cs typeface="Times New Roman" panose="02020603050405020304" pitchFamily="18" charset="0"/>
              </a:rPr>
              <a:t>ora</a:t>
            </a:r>
            <a:r>
              <a:rPr lang="it-IT" sz="1600" dirty="0">
                <a:latin typeface="Times New Roman" panose="02020603050405020304" pitchFamily="18" charset="0"/>
                <a:cs typeface="Times New Roman" panose="02020603050405020304" pitchFamily="18" charset="0"/>
              </a:rPr>
              <a:t> circa il 29% del totale)</a:t>
            </a:r>
          </a:p>
          <a:p>
            <a:pPr algn="just"/>
            <a:r>
              <a:rPr lang="it-IT" sz="1600" b="1" dirty="0">
                <a:latin typeface="Times New Roman" panose="02020603050405020304" pitchFamily="18" charset="0"/>
                <a:cs typeface="Times New Roman" panose="02020603050405020304" pitchFamily="18" charset="0"/>
              </a:rPr>
              <a:t>Le isole (non enormi) </a:t>
            </a:r>
            <a:r>
              <a:rPr lang="it-IT" sz="1600" dirty="0">
                <a:latin typeface="Times New Roman" panose="02020603050405020304" pitchFamily="18" charset="0"/>
                <a:cs typeface="Times New Roman" panose="02020603050405020304" pitchFamily="18" charset="0"/>
              </a:rPr>
              <a:t>hanno svolto e svolgono specifiche funzioni rispetto alla selezione naturale e all’evoluzione della biodiversità, soprattutto per le specie che non nuotano e non volano in e da quegli ecosistemi</a:t>
            </a:r>
          </a:p>
          <a:p>
            <a:pPr algn="just"/>
            <a:r>
              <a:rPr lang="it-IT" sz="1600" dirty="0">
                <a:latin typeface="Times New Roman" panose="02020603050405020304" pitchFamily="18" charset="0"/>
                <a:cs typeface="Times New Roman" panose="02020603050405020304" pitchFamily="18" charset="0"/>
              </a:rPr>
              <a:t>L’«isolamento» va calibrato con la </a:t>
            </a:r>
            <a:r>
              <a:rPr lang="it-IT" sz="1600" b="1" dirty="0">
                <a:latin typeface="Times New Roman" panose="02020603050405020304" pitchFamily="18" charset="0"/>
                <a:cs typeface="Times New Roman" panose="02020603050405020304" pitchFamily="18" charset="0"/>
              </a:rPr>
              <a:t>biodiversità</a:t>
            </a:r>
            <a:r>
              <a:rPr lang="it-IT" sz="1600" dirty="0">
                <a:latin typeface="Times New Roman" panose="02020603050405020304" pitchFamily="18" charset="0"/>
                <a:cs typeface="Times New Roman" panose="02020603050405020304" pitchFamily="18" charset="0"/>
              </a:rPr>
              <a:t>, con mezzi o capacità di mobilità e con le distanze; l’isolamento detentivo è una scelta di individui della specie umana contro altri</a:t>
            </a:r>
          </a:p>
          <a:p>
            <a:pPr algn="just" rtl="0"/>
            <a:r>
              <a:rPr lang="it-IT" sz="1600" dirty="0">
                <a:latin typeface="Times New Roman" panose="02020603050405020304" pitchFamily="18" charset="0"/>
                <a:cs typeface="Times New Roman" panose="02020603050405020304" pitchFamily="18" charset="0"/>
              </a:rPr>
              <a:t>Il </a:t>
            </a:r>
            <a:r>
              <a:rPr lang="it-IT" sz="1600" b="1" dirty="0">
                <a:latin typeface="Times New Roman" panose="02020603050405020304" pitchFamily="18" charset="0"/>
                <a:cs typeface="Times New Roman" panose="02020603050405020304" pitchFamily="18" charset="0"/>
              </a:rPr>
              <a:t>Mare Mediterraneo </a:t>
            </a:r>
            <a:r>
              <a:rPr lang="it-IT" sz="1600" dirty="0">
                <a:latin typeface="Times New Roman" panose="02020603050405020304" pitchFamily="18" charset="0"/>
                <a:cs typeface="Times New Roman" panose="02020603050405020304" pitchFamily="18" charset="0"/>
              </a:rPr>
              <a:t>è una piccola porzione delle acque marine, quasi chiusa fra continenti diversi e terreferme molto </a:t>
            </a:r>
            <a:r>
              <a:rPr lang="it-IT" sz="1600" dirty="0" err="1" smtClean="0">
                <a:latin typeface="Times New Roman" panose="02020603050405020304" pitchFamily="18" charset="0"/>
                <a:cs typeface="Times New Roman" panose="02020603050405020304" pitchFamily="18" charset="0"/>
              </a:rPr>
              <a:t>biodiverse</a:t>
            </a:r>
            <a:r>
              <a:rPr lang="it-IT" sz="1600" dirty="0" smtClean="0">
                <a:latin typeface="Times New Roman" panose="02020603050405020304" pitchFamily="18" charset="0"/>
                <a:cs typeface="Times New Roman" panose="02020603050405020304" pitchFamily="18" charset="0"/>
              </a:rPr>
              <a:t>.</a:t>
            </a:r>
            <a:endParaRPr lang="it-IT" sz="1600"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a:xfrm>
            <a:off x="107504" y="6356350"/>
            <a:ext cx="1944216" cy="457026"/>
          </a:xfrm>
        </p:spPr>
        <p:txBody>
          <a:bodyPr/>
          <a:lstStyle/>
          <a:p>
            <a:pPr rtl="0"/>
            <a:r>
              <a:rPr lang="it-IT" dirty="0" smtClean="0"/>
              <a:t>Calzolaio 2024</a:t>
            </a:r>
            <a:endParaRPr lang="it-IT" dirty="0"/>
          </a:p>
        </p:txBody>
      </p:sp>
      <p:sp>
        <p:nvSpPr>
          <p:cNvPr id="3" name="Segnaposto numero diapositiva 2"/>
          <p:cNvSpPr>
            <a:spLocks noGrp="1"/>
          </p:cNvSpPr>
          <p:nvPr>
            <p:ph type="sldNum" sz="quarter" idx="12"/>
          </p:nvPr>
        </p:nvSpPr>
        <p:spPr/>
        <p:txBody>
          <a:bodyPr/>
          <a:lstStyle/>
          <a:p>
            <a:pPr rtl="0"/>
            <a:fld id="{DF28FB93-0A08-4E7D-8E63-9EFA29F1E093}" type="slidenum">
              <a:rPr lang="it-IT" smtClean="0"/>
              <a:pPr rtl="0"/>
              <a:t>5</a:t>
            </a:fld>
            <a:endParaRPr lang="it-IT" dirty="0"/>
          </a:p>
        </p:txBody>
      </p:sp>
    </p:spTree>
    <p:extLst>
      <p:ext uri="{BB962C8B-B14F-4D97-AF65-F5344CB8AC3E}">
        <p14:creationId xmlns:p14="http://schemas.microsoft.com/office/powerpoint/2010/main" val="3932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0" y="116633"/>
            <a:ext cx="9144000" cy="576063"/>
          </a:xfrm>
        </p:spPr>
        <p:txBody>
          <a:bodyPr rtlCol="0"/>
          <a:lstStyle/>
          <a:p>
            <a:pPr rtl="0"/>
            <a:r>
              <a:rPr lang="it-IT" smtClean="0">
                <a:solidFill>
                  <a:srgbClr val="FF0000"/>
                </a:solidFill>
              </a:rPr>
              <a:t>La prospettiva evoluzionistica: la diacronia di specie vegetali (fusti, radici, foglie, fiori)</a:t>
            </a:r>
            <a:endParaRPr lang="it-IT" dirty="0">
              <a:solidFill>
                <a:srgbClr val="FF0000"/>
              </a:solidFill>
            </a:endParaRP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13759" y="764704"/>
            <a:ext cx="5355748" cy="3570498"/>
          </a:xfrm>
        </p:spPr>
      </p:pic>
      <p:sp>
        <p:nvSpPr>
          <p:cNvPr id="14" name="Segnaposto contenuto 13"/>
          <p:cNvSpPr>
            <a:spLocks noGrp="1"/>
          </p:cNvSpPr>
          <p:nvPr>
            <p:ph type="body" sz="half" idx="2"/>
          </p:nvPr>
        </p:nvSpPr>
        <p:spPr>
          <a:xfrm>
            <a:off x="5469507" y="764704"/>
            <a:ext cx="3674493" cy="5760640"/>
          </a:xfrm>
        </p:spPr>
        <p:txBody>
          <a:bodyPr rtlCol="0">
            <a:noAutofit/>
          </a:bodyPr>
          <a:lstStyle/>
          <a:p>
            <a:pPr algn="just" rtl="0"/>
            <a:r>
              <a:rPr lang="it-IT" sz="1600" dirty="0" smtClean="0">
                <a:latin typeface="Times New Roman" panose="02020603050405020304" pitchFamily="18" charset="0"/>
                <a:cs typeface="Times New Roman" panose="02020603050405020304" pitchFamily="18" charset="0"/>
              </a:rPr>
              <a:t>Il mondo vegetale che possiamo riconoscere oggi intorno a noi, sincronicamente pur se non tutto esistente nei vari ecosistemi, ha avuto una evoluzione </a:t>
            </a:r>
            <a:r>
              <a:rPr lang="it-IT" sz="1600" dirty="0" smtClean="0">
                <a:solidFill>
                  <a:srgbClr val="FF0000"/>
                </a:solidFill>
                <a:latin typeface="Times New Roman" panose="02020603050405020304" pitchFamily="18" charset="0"/>
                <a:cs typeface="Times New Roman" panose="02020603050405020304" pitchFamily="18" charset="0"/>
              </a:rPr>
              <a:t>diacronica</a:t>
            </a:r>
            <a:r>
              <a:rPr lang="it-IT" sz="1600" dirty="0" smtClean="0">
                <a:latin typeface="Times New Roman" panose="02020603050405020304" pitchFamily="18" charset="0"/>
                <a:cs typeface="Times New Roman" panose="02020603050405020304" pitchFamily="18" charset="0"/>
              </a:rPr>
              <a:t>.</a:t>
            </a:r>
          </a:p>
          <a:p>
            <a:pPr algn="just" rtl="0"/>
            <a:r>
              <a:rPr lang="it-IT" sz="1600" dirty="0" smtClean="0">
                <a:latin typeface="Times New Roman" panose="02020603050405020304" pitchFamily="18" charset="0"/>
                <a:cs typeface="Times New Roman" panose="02020603050405020304" pitchFamily="18" charset="0"/>
              </a:rPr>
              <a:t>I fusti delle piante sono apparsi prima delle radici, le radici prima dei fiori, le foglie prima dei fiori, i fiori prima dei frutti, e via disarticolando la vegetazione; </a:t>
            </a:r>
            <a:r>
              <a:rPr lang="it-IT" sz="1600" dirty="0" smtClean="0">
                <a:solidFill>
                  <a:srgbClr val="FF0000"/>
                </a:solidFill>
                <a:latin typeface="Times New Roman" panose="02020603050405020304" pitchFamily="18" charset="0"/>
                <a:cs typeface="Times New Roman" panose="02020603050405020304" pitchFamily="18" charset="0"/>
              </a:rPr>
              <a:t>non attraverso un processo lineare e programmato</a:t>
            </a:r>
            <a:r>
              <a:rPr lang="it-IT" sz="1600" dirty="0" smtClean="0">
                <a:latin typeface="Times New Roman" panose="02020603050405020304" pitchFamily="18" charset="0"/>
                <a:cs typeface="Times New Roman" panose="02020603050405020304" pitchFamily="18" charset="0"/>
              </a:rPr>
              <a:t>.</a:t>
            </a:r>
          </a:p>
          <a:p>
            <a:pPr algn="just" rtl="0"/>
            <a:r>
              <a:rPr lang="it-IT" sz="1600" dirty="0" smtClean="0">
                <a:latin typeface="Times New Roman" panose="02020603050405020304" pitchFamily="18" charset="0"/>
                <a:cs typeface="Times New Roman" panose="02020603050405020304" pitchFamily="18" charset="0"/>
              </a:rPr>
              <a:t>L’evoluzione è cieca, la ricostruiamo forse ex post, con tante estinzioni e speciazioni, scarti e accelerazioni, adattamenti e serendipità.</a:t>
            </a:r>
          </a:p>
          <a:p>
            <a:pPr algn="just"/>
            <a:r>
              <a:rPr lang="it-IT" sz="1600" dirty="0" smtClean="0">
                <a:latin typeface="Times New Roman" panose="02020603050405020304" pitchFamily="18" charset="0"/>
                <a:cs typeface="Times New Roman" panose="02020603050405020304" pitchFamily="18" charset="0"/>
              </a:rPr>
              <a:t>Si tratta poi sempre di una </a:t>
            </a:r>
            <a:r>
              <a:rPr lang="it-IT" sz="1600" dirty="0" smtClean="0">
                <a:solidFill>
                  <a:srgbClr val="FF0000"/>
                </a:solidFill>
                <a:latin typeface="Times New Roman" panose="02020603050405020304" pitchFamily="18" charset="0"/>
                <a:cs typeface="Times New Roman" panose="02020603050405020304" pitchFamily="18" charset="0"/>
              </a:rPr>
              <a:t>co-evoluzione</a:t>
            </a:r>
            <a:r>
              <a:rPr lang="it-IT" sz="1600" dirty="0" smtClean="0">
                <a:latin typeface="Times New Roman" panose="02020603050405020304" pitchFamily="18" charset="0"/>
                <a:cs typeface="Times New Roman" panose="02020603050405020304" pitchFamily="18" charset="0"/>
              </a:rPr>
              <a:t> negli ecosistemi, </a:t>
            </a:r>
            <a:r>
              <a:rPr lang="it-IT" sz="1600" dirty="0" smtClean="0">
                <a:solidFill>
                  <a:srgbClr val="FF0000"/>
                </a:solidFill>
                <a:latin typeface="Times New Roman" panose="02020603050405020304" pitchFamily="18" charset="0"/>
                <a:cs typeface="Times New Roman" panose="02020603050405020304" pitchFamily="18" charset="0"/>
              </a:rPr>
              <a:t>migratoria</a:t>
            </a:r>
            <a:r>
              <a:rPr lang="it-IT" sz="1600" dirty="0" smtClean="0">
                <a:latin typeface="Times New Roman" panose="02020603050405020304" pitchFamily="18" charset="0"/>
                <a:cs typeface="Times New Roman" panose="02020603050405020304" pitchFamily="18" charset="0"/>
              </a:rPr>
              <a:t> perché se qualche individuo o specie cambia habitat, individui di altre specie, e talora specie di altri regni, </a:t>
            </a:r>
            <a:r>
              <a:rPr lang="it-IT" sz="1600" dirty="0">
                <a:latin typeface="Times New Roman" panose="02020603050405020304" pitchFamily="18" charset="0"/>
                <a:cs typeface="Times New Roman" panose="02020603050405020304" pitchFamily="18" charset="0"/>
              </a:rPr>
              <a:t>da </a:t>
            </a:r>
            <a:r>
              <a:rPr lang="it-IT" sz="1600" dirty="0" smtClean="0">
                <a:latin typeface="Times New Roman" panose="02020603050405020304" pitchFamily="18" charset="0"/>
                <a:cs typeface="Times New Roman" panose="02020603050405020304" pitchFamily="18" charset="0"/>
              </a:rPr>
              <a:t>sempre lo accompagnano: batteri, </a:t>
            </a:r>
            <a:r>
              <a:rPr lang="it-IT" sz="1600" dirty="0">
                <a:latin typeface="Times New Roman" panose="02020603050405020304" pitchFamily="18" charset="0"/>
                <a:cs typeface="Times New Roman" panose="02020603050405020304" pitchFamily="18" charset="0"/>
              </a:rPr>
              <a:t>protisti, funghi</a:t>
            </a:r>
            <a:r>
              <a:rPr lang="it-IT" sz="1600" dirty="0" smtClean="0">
                <a:latin typeface="Times New Roman" panose="02020603050405020304" pitchFamily="18" charset="0"/>
                <a:cs typeface="Times New Roman" panose="02020603050405020304" pitchFamily="18" charset="0"/>
              </a:rPr>
              <a:t>, vegetali, animali seguono o provocano altre migrazioni quando migrano, compresi noi </a:t>
            </a:r>
            <a:r>
              <a:rPr lang="it-IT" sz="1600" i="1" dirty="0" smtClean="0">
                <a:latin typeface="Times New Roman" panose="02020603050405020304" pitchFamily="18" charset="0"/>
                <a:cs typeface="Times New Roman" panose="02020603050405020304" pitchFamily="18" charset="0"/>
              </a:rPr>
              <a:t>sapiens</a:t>
            </a:r>
            <a:r>
              <a:rPr lang="it-IT" sz="1600" dirty="0" smtClean="0">
                <a:latin typeface="Times New Roman" panose="02020603050405020304" pitchFamily="18" charset="0"/>
                <a:cs typeface="Times New Roman" panose="02020603050405020304" pitchFamily="18" charset="0"/>
              </a:rPr>
              <a:t>.</a:t>
            </a:r>
            <a:endParaRPr lang="it-IT" sz="1600"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a:xfrm>
            <a:off x="107504" y="6356350"/>
            <a:ext cx="1944216" cy="457026"/>
          </a:xfrm>
        </p:spPr>
        <p:txBody>
          <a:bodyPr/>
          <a:lstStyle/>
          <a:p>
            <a:pPr rtl="0"/>
            <a:r>
              <a:rPr lang="it-IT" smtClean="0"/>
              <a:t>Calzolaio 2024</a:t>
            </a:r>
            <a:endParaRPr lang="it-IT" dirty="0"/>
          </a:p>
        </p:txBody>
      </p:sp>
      <p:sp>
        <p:nvSpPr>
          <p:cNvPr id="3" name="Segnaposto numero diapositiva 2"/>
          <p:cNvSpPr>
            <a:spLocks noGrp="1"/>
          </p:cNvSpPr>
          <p:nvPr>
            <p:ph type="sldNum" sz="quarter" idx="12"/>
          </p:nvPr>
        </p:nvSpPr>
        <p:spPr/>
        <p:txBody>
          <a:bodyPr/>
          <a:lstStyle/>
          <a:p>
            <a:pPr rtl="0"/>
            <a:fld id="{DF28FB93-0A08-4E7D-8E63-9EFA29F1E093}" type="slidenum">
              <a:rPr lang="it-IT" smtClean="0"/>
              <a:pPr rtl="0"/>
              <a:t>6</a:t>
            </a:fld>
            <a:endParaRPr lang="it-IT" dirty="0"/>
          </a:p>
        </p:txBody>
      </p:sp>
      <p:sp>
        <p:nvSpPr>
          <p:cNvPr id="4" name="AutoShape 2" descr="C:\Users\User\Desktop\MIGRAZIONI E MIGRANTI 2017-2020\2024\Trento dicembre\primofiore.1020x680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6" descr="C:\Users\User\Desktop\MIGRAZIONI E MIGRANTI 2017-2020\2024\Trento dicembre\primofiore.1020x680 (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09" y="4335202"/>
            <a:ext cx="2522798" cy="2522798"/>
          </a:xfrm>
          <a:prstGeom prst="rect">
            <a:avLst/>
          </a:prstGeom>
        </p:spPr>
      </p:pic>
    </p:spTree>
    <p:extLst>
      <p:ext uri="{BB962C8B-B14F-4D97-AF65-F5344CB8AC3E}">
        <p14:creationId xmlns:p14="http://schemas.microsoft.com/office/powerpoint/2010/main" val="6580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0" y="1"/>
            <a:ext cx="5868144" cy="620687"/>
          </a:xfrm>
        </p:spPr>
        <p:txBody>
          <a:bodyPr rtlCol="0"/>
          <a:lstStyle/>
          <a:p>
            <a:pPr rtl="0"/>
            <a:r>
              <a:rPr lang="it-IT" dirty="0" smtClean="0">
                <a:solidFill>
                  <a:srgbClr val="FF0000"/>
                </a:solidFill>
              </a:rPr>
              <a:t>La prospettiva evoluzionistica, forse? Faccio silenzio:</a:t>
            </a:r>
            <a:br>
              <a:rPr lang="it-IT" dirty="0" smtClean="0">
                <a:solidFill>
                  <a:srgbClr val="FF0000"/>
                </a:solidFill>
              </a:rPr>
            </a:br>
            <a:r>
              <a:rPr lang="it-IT" dirty="0" smtClean="0">
                <a:solidFill>
                  <a:srgbClr val="FF0000"/>
                </a:solidFill>
              </a:rPr>
              <a:t>interrompete tranquillamente per critiche e domande</a:t>
            </a:r>
            <a:endParaRPr lang="it-IT" dirty="0">
              <a:solidFill>
                <a:srgbClr val="FF0000"/>
              </a:solidFill>
            </a:endParaRP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 y="1422340"/>
            <a:ext cx="5436096" cy="4204365"/>
          </a:xfrm>
        </p:spPr>
      </p:pic>
      <p:sp>
        <p:nvSpPr>
          <p:cNvPr id="14" name="Segnaposto contenuto 13"/>
          <p:cNvSpPr>
            <a:spLocks noGrp="1"/>
          </p:cNvSpPr>
          <p:nvPr>
            <p:ph type="body" sz="half" idx="2"/>
          </p:nvPr>
        </p:nvSpPr>
        <p:spPr>
          <a:xfrm>
            <a:off x="5436097" y="332656"/>
            <a:ext cx="3707903" cy="6192688"/>
          </a:xfrm>
        </p:spPr>
        <p:txBody>
          <a:bodyPr rtlCol="0">
            <a:noAutofit/>
          </a:bodyPr>
          <a:lstStyle/>
          <a:p>
            <a:pPr algn="just" rtl="0"/>
            <a:r>
              <a:rPr lang="it-IT" sz="1600" dirty="0" smtClean="0">
                <a:latin typeface="Times New Roman" panose="02020603050405020304" pitchFamily="18" charset="0"/>
                <a:cs typeface="Times New Roman" panose="02020603050405020304" pitchFamily="18" charset="0"/>
              </a:rPr>
              <a:t>… Per cortesia, non prendete proprio tutto come assolutamente </a:t>
            </a:r>
            <a:r>
              <a:rPr lang="it-IT" sz="1600" b="1" dirty="0" smtClean="0">
                <a:latin typeface="Times New Roman" panose="02020603050405020304" pitchFamily="18" charset="0"/>
                <a:cs typeface="Times New Roman" panose="02020603050405020304" pitchFamily="18" charset="0"/>
              </a:rPr>
              <a:t>vero</a:t>
            </a:r>
            <a:r>
              <a:rPr lang="it-IT" sz="1600" dirty="0" smtClean="0">
                <a:latin typeface="Times New Roman" panose="02020603050405020304" pitchFamily="18" charset="0"/>
                <a:cs typeface="Times New Roman" panose="02020603050405020304" pitchFamily="18" charset="0"/>
              </a:rPr>
              <a:t> quel che state vedendo e ascoltando da parte mia!</a:t>
            </a:r>
          </a:p>
          <a:p>
            <a:pPr algn="just" rtl="0"/>
            <a:endParaRPr lang="it-IT" sz="1600" dirty="0">
              <a:latin typeface="Times New Roman" panose="02020603050405020304" pitchFamily="18" charset="0"/>
              <a:cs typeface="Times New Roman" panose="02020603050405020304" pitchFamily="18" charset="0"/>
            </a:endParaRPr>
          </a:p>
          <a:p>
            <a:pPr algn="just" rtl="0"/>
            <a:r>
              <a:rPr lang="it-IT" sz="1600" dirty="0" smtClean="0">
                <a:latin typeface="Times New Roman" panose="02020603050405020304" pitchFamily="18" charset="0"/>
                <a:cs typeface="Times New Roman" panose="02020603050405020304" pitchFamily="18" charset="0"/>
              </a:rPr>
              <a:t>Dal 2018 collaboro con il magazine scientifico dell’università di Padova, </a:t>
            </a:r>
            <a:r>
              <a:rPr lang="it-IT" sz="1600" b="1" dirty="0" smtClean="0">
                <a:latin typeface="Times New Roman" panose="02020603050405020304" pitchFamily="18" charset="0"/>
                <a:cs typeface="Times New Roman" panose="02020603050405020304" pitchFamily="18" charset="0"/>
              </a:rPr>
              <a:t>Il Bo Live</a:t>
            </a:r>
            <a:r>
              <a:rPr lang="it-IT" sz="1600" dirty="0" smtClean="0">
                <a:latin typeface="Times New Roman" panose="02020603050405020304" pitchFamily="18" charset="0"/>
                <a:cs typeface="Times New Roman" panose="02020603050405020304" pitchFamily="18" charset="0"/>
              </a:rPr>
              <a:t>. Se andate a verificare trovate una quarantina di miei articoli ogni anno.</a:t>
            </a:r>
          </a:p>
          <a:p>
            <a:pPr algn="just" rtl="0"/>
            <a:endParaRPr lang="it-IT" sz="1600" dirty="0">
              <a:latin typeface="Times New Roman" panose="02020603050405020304" pitchFamily="18" charset="0"/>
              <a:cs typeface="Times New Roman" panose="02020603050405020304" pitchFamily="18" charset="0"/>
            </a:endParaRPr>
          </a:p>
          <a:p>
            <a:pPr algn="just" rtl="0"/>
            <a:r>
              <a:rPr lang="it-IT" sz="1600" dirty="0" smtClean="0">
                <a:latin typeface="Times New Roman" panose="02020603050405020304" pitchFamily="18" charset="0"/>
                <a:cs typeface="Times New Roman" panose="02020603050405020304" pitchFamily="18" charset="0"/>
              </a:rPr>
              <a:t>Qualche anno fa, ai tempi della pandemia, alcuni articoli furono raccolti in un </a:t>
            </a:r>
            <a:r>
              <a:rPr lang="it-IT" sz="1600" b="1" dirty="0" smtClean="0">
                <a:latin typeface="Times New Roman" panose="02020603050405020304" pitchFamily="18" charset="0"/>
                <a:cs typeface="Times New Roman" panose="02020603050405020304" pitchFamily="18" charset="0"/>
              </a:rPr>
              <a:t>volumetto</a:t>
            </a:r>
            <a:r>
              <a:rPr lang="it-IT" sz="1600" dirty="0" smtClean="0">
                <a:latin typeface="Times New Roman" panose="02020603050405020304" pitchFamily="18" charset="0"/>
                <a:cs typeface="Times New Roman" panose="02020603050405020304" pitchFamily="18" charset="0"/>
              </a:rPr>
              <a:t> intitolato «Il forse», un avverbio da utilizzare spesso.</a:t>
            </a:r>
          </a:p>
          <a:p>
            <a:pPr algn="just" rtl="0"/>
            <a:endParaRPr lang="it-IT" sz="1600" dirty="0">
              <a:latin typeface="Times New Roman" panose="02020603050405020304" pitchFamily="18" charset="0"/>
              <a:cs typeface="Times New Roman" panose="02020603050405020304" pitchFamily="18" charset="0"/>
            </a:endParaRPr>
          </a:p>
          <a:p>
            <a:pPr algn="just" rtl="0"/>
            <a:r>
              <a:rPr lang="it-IT" sz="1600" dirty="0" smtClean="0">
                <a:latin typeface="Times New Roman" panose="02020603050405020304" pitchFamily="18" charset="0"/>
                <a:cs typeface="Times New Roman" panose="02020603050405020304" pitchFamily="18" charset="0"/>
              </a:rPr>
              <a:t>(Esiste una bellissima frase attribuita a </a:t>
            </a:r>
            <a:r>
              <a:rPr lang="it-IT" sz="1600" b="1" dirty="0" smtClean="0">
                <a:latin typeface="Times New Roman" panose="02020603050405020304" pitchFamily="18" charset="0"/>
                <a:cs typeface="Times New Roman" panose="02020603050405020304" pitchFamily="18" charset="0"/>
              </a:rPr>
              <a:t>Leopardi </a:t>
            </a:r>
            <a:r>
              <a:rPr lang="it-IT" sz="1600" dirty="0" smtClean="0">
                <a:latin typeface="Times New Roman" panose="02020603050405020304" pitchFamily="18" charset="0"/>
                <a:cs typeface="Times New Roman" panose="02020603050405020304" pitchFamily="18" charset="0"/>
              </a:rPr>
              <a:t>che lui non ha mai detto né scritto sul «forse». Probabilmente.)</a:t>
            </a:r>
          </a:p>
          <a:p>
            <a:pPr algn="just" rtl="0"/>
            <a:endParaRPr lang="it-IT" sz="1600" dirty="0">
              <a:latin typeface="Times New Roman" panose="02020603050405020304" pitchFamily="18" charset="0"/>
              <a:cs typeface="Times New Roman" panose="02020603050405020304" pitchFamily="18" charset="0"/>
            </a:endParaRPr>
          </a:p>
          <a:p>
            <a:pPr algn="just"/>
            <a:r>
              <a:rPr lang="it-IT" sz="1600" dirty="0" smtClean="0">
                <a:latin typeface="Times New Roman" panose="02020603050405020304" pitchFamily="18" charset="0"/>
                <a:cs typeface="Times New Roman" panose="02020603050405020304" pitchFamily="18" charset="0"/>
              </a:rPr>
              <a:t>Meglio avere l’accortezza di verificare, </a:t>
            </a:r>
            <a:r>
              <a:rPr lang="it-IT" sz="1600" dirty="0">
                <a:latin typeface="Times New Roman" panose="02020603050405020304" pitchFamily="18" charset="0"/>
                <a:cs typeface="Times New Roman" panose="02020603050405020304" pitchFamily="18" charset="0"/>
              </a:rPr>
              <a:t>discutere, </a:t>
            </a:r>
            <a:r>
              <a:rPr lang="it-IT" sz="1600" dirty="0" smtClean="0">
                <a:latin typeface="Times New Roman" panose="02020603050405020304" pitchFamily="18" charset="0"/>
                <a:cs typeface="Times New Roman" panose="02020603050405020304" pitchFamily="18" charset="0"/>
              </a:rPr>
              <a:t>approfondire, correggere: siamo più ignoranti che sapienti… </a:t>
            </a:r>
          </a:p>
          <a:p>
            <a:pPr algn="just"/>
            <a:r>
              <a:rPr lang="it-IT" sz="1600" b="1" dirty="0" smtClean="0">
                <a:solidFill>
                  <a:srgbClr val="FF0000"/>
                </a:solidFill>
                <a:latin typeface="Times New Roman" panose="02020603050405020304" pitchFamily="18" charset="0"/>
                <a:cs typeface="Times New Roman" panose="02020603050405020304" pitchFamily="18" charset="0"/>
                <a:hlinkClick r:id="rId4"/>
              </a:rPr>
              <a:t>calzolaiov@gmail.com</a:t>
            </a:r>
            <a:r>
              <a:rPr lang="it-IT" sz="1600" b="1" dirty="0" smtClean="0">
                <a:solidFill>
                  <a:srgbClr val="FF0000"/>
                </a:solidFill>
                <a:latin typeface="Times New Roman" panose="02020603050405020304" pitchFamily="18" charset="0"/>
                <a:cs typeface="Times New Roman" panose="02020603050405020304" pitchFamily="18" charset="0"/>
              </a:rPr>
              <a:t> se volete verificare materiali, fare domande, ricevere recensioni, interloquire!</a:t>
            </a:r>
            <a:endParaRPr lang="it-IT" sz="1600" b="1" dirty="0">
              <a:solidFill>
                <a:srgbClr val="FF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a:xfrm>
            <a:off x="107504" y="6356350"/>
            <a:ext cx="1944216" cy="457026"/>
          </a:xfrm>
        </p:spPr>
        <p:txBody>
          <a:bodyPr/>
          <a:lstStyle/>
          <a:p>
            <a:pPr rtl="0"/>
            <a:r>
              <a:rPr lang="it-IT" dirty="0" smtClean="0"/>
              <a:t>Calzolaio 2024</a:t>
            </a:r>
            <a:endParaRPr lang="it-IT" dirty="0"/>
          </a:p>
        </p:txBody>
      </p:sp>
      <p:sp>
        <p:nvSpPr>
          <p:cNvPr id="3" name="Segnaposto numero diapositiva 2"/>
          <p:cNvSpPr>
            <a:spLocks noGrp="1"/>
          </p:cNvSpPr>
          <p:nvPr>
            <p:ph type="sldNum" sz="quarter" idx="12"/>
          </p:nvPr>
        </p:nvSpPr>
        <p:spPr>
          <a:xfrm>
            <a:off x="8532440" y="6598535"/>
            <a:ext cx="216024" cy="144016"/>
          </a:xfrm>
        </p:spPr>
        <p:txBody>
          <a:bodyPr/>
          <a:lstStyle/>
          <a:p>
            <a:pPr rtl="0"/>
            <a:fld id="{DF28FB93-0A08-4E7D-8E63-9EFA29F1E093}" type="slidenum">
              <a:rPr lang="it-IT" smtClean="0"/>
              <a:pPr rtl="0"/>
              <a:t>7</a:t>
            </a:fld>
            <a:endParaRPr lang="it-IT" dirty="0"/>
          </a:p>
        </p:txBody>
      </p:sp>
    </p:spTree>
    <p:extLst>
      <p:ext uri="{BB962C8B-B14F-4D97-AF65-F5344CB8AC3E}">
        <p14:creationId xmlns:p14="http://schemas.microsoft.com/office/powerpoint/2010/main" val="9856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380845"/>
          </a:xfrm>
        </p:spPr>
        <p:txBody>
          <a:bodyPr/>
          <a:lstStyle/>
          <a:p>
            <a:r>
              <a:rPr lang="it-IT" sz="2000" b="1" dirty="0">
                <a:solidFill>
                  <a:srgbClr val="FF0000"/>
                </a:solidFill>
                <a:latin typeface="Times New Roman" panose="02020603050405020304" pitchFamily="18" charset="0"/>
                <a:cs typeface="Times New Roman" panose="02020603050405020304" pitchFamily="18" charset="0"/>
              </a:rPr>
              <a:t>La prospettiva evoluzionistica implica il riferirsi a Charles Darwin (1809 - 1882)</a:t>
            </a:r>
            <a:endParaRPr lang="it-IT" sz="2000" b="1" dirty="0">
              <a:solidFill>
                <a:schemeClr val="tx1"/>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35496" y="6356350"/>
            <a:ext cx="9108504"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8</a:t>
            </a:fld>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71778"/>
            <a:ext cx="4211959" cy="5759393"/>
          </a:xfrm>
        </p:spPr>
      </p:pic>
      <p:sp>
        <p:nvSpPr>
          <p:cNvPr id="7" name="Rettangolo 6"/>
          <p:cNvSpPr/>
          <p:nvPr/>
        </p:nvSpPr>
        <p:spPr>
          <a:xfrm>
            <a:off x="4355976" y="671778"/>
            <a:ext cx="4788024" cy="5909310"/>
          </a:xfrm>
          <a:prstGeom prst="rect">
            <a:avLst/>
          </a:prstGeom>
        </p:spPr>
        <p:txBody>
          <a:bodyPr wrap="square">
            <a:spAutoFit/>
          </a:bodyPr>
          <a:lstStyle/>
          <a:p>
            <a:pPr algn="just"/>
            <a:r>
              <a:rPr lang="it-IT" sz="1800" i="1" dirty="0"/>
              <a:t>Charles Darwin</a:t>
            </a:r>
            <a:r>
              <a:rPr lang="it-IT" sz="1800" dirty="0"/>
              <a:t> </a:t>
            </a:r>
            <a:r>
              <a:rPr lang="it-IT" sz="1800" dirty="0" smtClean="0"/>
              <a:t>usò il </a:t>
            </a:r>
            <a:r>
              <a:rPr lang="it-IT" sz="1800" dirty="0"/>
              <a:t>termine </a:t>
            </a:r>
            <a:r>
              <a:rPr lang="it-IT" sz="1800" dirty="0" smtClean="0"/>
              <a:t>«migrazione» decine </a:t>
            </a:r>
            <a:r>
              <a:rPr lang="it-IT" sz="1800" dirty="0"/>
              <a:t>e decine di volte in “The </a:t>
            </a:r>
            <a:r>
              <a:rPr lang="it-IT" sz="1800" dirty="0" err="1"/>
              <a:t>Origin</a:t>
            </a:r>
            <a:r>
              <a:rPr lang="it-IT" sz="1800" dirty="0"/>
              <a:t> of </a:t>
            </a:r>
            <a:r>
              <a:rPr lang="it-IT" sz="1800" dirty="0" err="1"/>
              <a:t>Species</a:t>
            </a:r>
            <a:r>
              <a:rPr lang="it-IT" sz="1800" dirty="0"/>
              <a:t>” (1859), quasi mai invece poi in “The </a:t>
            </a:r>
            <a:r>
              <a:rPr lang="it-IT" sz="1800" dirty="0" err="1"/>
              <a:t>Descent</a:t>
            </a:r>
            <a:r>
              <a:rPr lang="it-IT" sz="1800" dirty="0"/>
              <a:t> of Man” (1871). E vi ritornò spesso sopra negli scritti successivi, anche implicitamente riferendovisi negli studi altrettanto rivoluzionari sia sulla variazione degli animali e delle piante allo stato domestico (ove parla anche delle “naturali migrazioni delle piante”) sia sul </a:t>
            </a:r>
            <a:r>
              <a:rPr lang="it-IT" sz="1800" dirty="0">
                <a:solidFill>
                  <a:srgbClr val="FF0000"/>
                </a:solidFill>
              </a:rPr>
              <a:t>potere di movimento delle piante </a:t>
            </a:r>
            <a:r>
              <a:rPr lang="it-IT" sz="1800" dirty="0"/>
              <a:t>(diretto dalle radici). </a:t>
            </a:r>
            <a:endParaRPr lang="it-IT" sz="1800" dirty="0" smtClean="0"/>
          </a:p>
          <a:p>
            <a:pPr algn="just"/>
            <a:r>
              <a:rPr lang="it-IT" sz="1800" dirty="0" smtClean="0"/>
              <a:t>… </a:t>
            </a:r>
            <a:r>
              <a:rPr lang="it-IT" sz="1800" dirty="0" smtClean="0">
                <a:effectLst/>
              </a:rPr>
              <a:t>Speciazione, selezione naturale, </a:t>
            </a:r>
            <a:r>
              <a:rPr lang="it-IT" sz="1800" dirty="0"/>
              <a:t>mutazioni casuali, </a:t>
            </a:r>
            <a:r>
              <a:rPr lang="it-IT" sz="1800" dirty="0" smtClean="0"/>
              <a:t>derive </a:t>
            </a:r>
            <a:r>
              <a:rPr lang="it-IT" sz="1800" dirty="0"/>
              <a:t>genetiche </a:t>
            </a:r>
            <a:r>
              <a:rPr lang="it-IT" sz="1800" dirty="0" smtClean="0"/>
              <a:t>e … fenomeni migratori …</a:t>
            </a:r>
          </a:p>
          <a:p>
            <a:pPr algn="just"/>
            <a:r>
              <a:rPr lang="it-IT" sz="1800" dirty="0" smtClean="0"/>
              <a:t>… Lotta alla schiavitù e al razzismo…</a:t>
            </a:r>
          </a:p>
          <a:p>
            <a:pPr algn="just"/>
            <a:r>
              <a:rPr lang="it-IT" sz="1800" dirty="0"/>
              <a:t>La teoria della migrazione di Darwin è in qualche modo desumibile, pur non chiaramente descritta e pur storicamente determinata dallo stato delle scienze fisiche e biologiche circa 150 anni fa. Non </a:t>
            </a:r>
            <a:r>
              <a:rPr lang="it-IT" sz="1800" dirty="0" smtClean="0"/>
              <a:t>(mi) risultano </a:t>
            </a:r>
            <a:r>
              <a:rPr lang="it-IT" sz="1800" dirty="0"/>
              <a:t>saggi o studi critici sulla “teoria della migrazione” in Darwin. </a:t>
            </a:r>
            <a:endParaRPr lang="it-IT" sz="1800" dirty="0" smtClean="0"/>
          </a:p>
          <a:p>
            <a:pPr algn="just"/>
            <a:r>
              <a:rPr lang="it-IT" sz="1800" dirty="0" smtClean="0"/>
              <a:t>…</a:t>
            </a:r>
          </a:p>
        </p:txBody>
      </p:sp>
    </p:spTree>
    <p:extLst>
      <p:ext uri="{BB962C8B-B14F-4D97-AF65-F5344CB8AC3E}">
        <p14:creationId xmlns:p14="http://schemas.microsoft.com/office/powerpoint/2010/main" val="170046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361213"/>
          </a:xfrm>
        </p:spPr>
        <p:txBody>
          <a:bodyPr/>
          <a:lstStyle/>
          <a:p>
            <a:r>
              <a:rPr lang="it-IT" sz="2000" b="1" dirty="0" smtClean="0">
                <a:solidFill>
                  <a:schemeClr val="tx1"/>
                </a:solidFill>
                <a:latin typeface="Times New Roman" panose="02020603050405020304" pitchFamily="18" charset="0"/>
                <a:cs typeface="Times New Roman" panose="02020603050405020304" pitchFamily="18" charset="0"/>
              </a:rPr>
              <a:t>Spunti </a:t>
            </a:r>
            <a:r>
              <a:rPr lang="it-IT" sz="2000" b="1" dirty="0">
                <a:solidFill>
                  <a:schemeClr val="tx1"/>
                </a:solidFill>
                <a:latin typeface="Times New Roman" panose="02020603050405020304" pitchFamily="18" charset="0"/>
                <a:cs typeface="Times New Roman" panose="02020603050405020304" pitchFamily="18" charset="0"/>
              </a:rPr>
              <a:t>su </a:t>
            </a:r>
            <a:r>
              <a:rPr lang="it-IT" sz="2000" b="1" dirty="0">
                <a:solidFill>
                  <a:srgbClr val="FF0000"/>
                </a:solidFill>
                <a:latin typeface="Times New Roman" panose="02020603050405020304" pitchFamily="18" charset="0"/>
                <a:cs typeface="Times New Roman" panose="02020603050405020304" pitchFamily="18" charset="0"/>
              </a:rPr>
              <a:t>Darwin e le migrazioni </a:t>
            </a:r>
            <a:r>
              <a:rPr lang="it-IT" sz="1100" b="1" dirty="0">
                <a:solidFill>
                  <a:schemeClr val="tx1"/>
                </a:solidFill>
                <a:latin typeface="Times New Roman" panose="02020603050405020304" pitchFamily="18" charset="0"/>
                <a:cs typeface="Times New Roman" panose="02020603050405020304" pitchFamily="18" charset="0"/>
              </a:rPr>
              <a:t>… di </a:t>
            </a:r>
            <a:r>
              <a:rPr lang="it-IT" sz="1100" b="1" dirty="0" smtClean="0">
                <a:solidFill>
                  <a:schemeClr val="tx1"/>
                </a:solidFill>
                <a:latin typeface="Times New Roman" panose="02020603050405020304" pitchFamily="18" charset="0"/>
                <a:cs typeface="Times New Roman" panose="02020603050405020304" pitchFamily="18" charset="0"/>
              </a:rPr>
              <a:t>in </a:t>
            </a:r>
            <a:r>
              <a:rPr lang="it-IT" sz="1100" b="1" dirty="0" err="1" smtClean="0">
                <a:solidFill>
                  <a:schemeClr val="tx1"/>
                </a:solidFill>
                <a:latin typeface="Times New Roman" panose="02020603050405020304" pitchFamily="18" charset="0"/>
                <a:cs typeface="Times New Roman" panose="02020603050405020304" pitchFamily="18" charset="0"/>
              </a:rPr>
              <a:t>ndividui</a:t>
            </a:r>
            <a:r>
              <a:rPr lang="it-IT" sz="1100" b="1" dirty="0" smtClean="0">
                <a:solidFill>
                  <a:schemeClr val="tx1"/>
                </a:solidFill>
                <a:latin typeface="Times New Roman" panose="02020603050405020304" pitchFamily="18" charset="0"/>
                <a:cs typeface="Times New Roman" panose="02020603050405020304" pitchFamily="18" charset="0"/>
              </a:rPr>
              <a:t> e di specie. </a:t>
            </a:r>
            <a:r>
              <a:rPr lang="it-IT" sz="1600" dirty="0" smtClean="0">
                <a:solidFill>
                  <a:schemeClr val="tx1"/>
                </a:solidFill>
                <a:latin typeface="Times New Roman" panose="02020603050405020304" pitchFamily="18" charset="0"/>
                <a:cs typeface="Times New Roman" panose="02020603050405020304" pitchFamily="18" charset="0"/>
              </a:rPr>
              <a:t>Sss!</a:t>
            </a:r>
            <a:endParaRPr lang="it-IT" sz="1600" dirty="0">
              <a:solidFill>
                <a:srgbClr val="FF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4" y="6453336"/>
            <a:ext cx="5912296" cy="360040"/>
          </a:xfrm>
        </p:spPr>
        <p:txBody>
          <a:bodyPr/>
          <a:lstStyle/>
          <a:p>
            <a:pPr>
              <a:defRPr/>
            </a:pPr>
            <a:r>
              <a:rPr lang="it-IT" dirty="0" smtClean="0"/>
              <a:t>Calzolaio 2024</a:t>
            </a:r>
            <a:endParaRPr lang="it-IT"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9</a:t>
            </a:fld>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002" y="4230024"/>
            <a:ext cx="1840452" cy="226260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333" y="433221"/>
            <a:ext cx="1630139" cy="2099423"/>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2561202"/>
            <a:ext cx="1224135" cy="1596814"/>
          </a:xfrm>
          <a:prstGeom prst="rect">
            <a:avLst/>
          </a:prstGeom>
        </p:spPr>
      </p:pic>
      <p:sp>
        <p:nvSpPr>
          <p:cNvPr id="13" name="Rettangolo 12"/>
          <p:cNvSpPr/>
          <p:nvPr/>
        </p:nvSpPr>
        <p:spPr>
          <a:xfrm>
            <a:off x="0" y="476672"/>
            <a:ext cx="7308304" cy="6001643"/>
          </a:xfrm>
          <a:prstGeom prst="rect">
            <a:avLst/>
          </a:prstGeom>
        </p:spPr>
        <p:txBody>
          <a:bodyPr wrap="square">
            <a:spAutoFit/>
          </a:bodyPr>
          <a:lstStyle/>
          <a:p>
            <a:pPr algn="just"/>
            <a:r>
              <a:rPr lang="it-IT" sz="1600" dirty="0" smtClean="0">
                <a:solidFill>
                  <a:srgbClr val="1C1C1A"/>
                </a:solidFill>
                <a:cs typeface="Times New Roman" panose="02020603050405020304" pitchFamily="18" charset="0"/>
              </a:rPr>
              <a:t>Charles </a:t>
            </a:r>
            <a:r>
              <a:rPr lang="it-IT" sz="1600" dirty="0">
                <a:solidFill>
                  <a:srgbClr val="1C1C1A"/>
                </a:solidFill>
                <a:cs typeface="Times New Roman" panose="02020603050405020304" pitchFamily="18" charset="0"/>
              </a:rPr>
              <a:t>Darwin visse un’epoca di emigrazioni, meditò sulle migrazioni forzate dalla crisi della patata (iniziate nel 1844-45) e ipotizzò lui stesso di emigrare (nel 1851, pare). </a:t>
            </a:r>
            <a:r>
              <a:rPr lang="it-IT" sz="1600" dirty="0" smtClean="0">
                <a:cs typeface="Times New Roman" panose="02020603050405020304" pitchFamily="18" charset="0"/>
              </a:rPr>
              <a:t>In </a:t>
            </a:r>
            <a:r>
              <a:rPr lang="it-IT" sz="1600" dirty="0">
                <a:cs typeface="Times New Roman" panose="02020603050405020304" pitchFamily="18" charset="0"/>
              </a:rPr>
              <a:t>conclusione al saggio base dell’</a:t>
            </a:r>
            <a:r>
              <a:rPr lang="it-IT" sz="1600" dirty="0">
                <a:solidFill>
                  <a:srgbClr val="FF0000"/>
                </a:solidFill>
                <a:cs typeface="Times New Roman" panose="02020603050405020304" pitchFamily="18" charset="0"/>
              </a:rPr>
              <a:t>evoluzionismo</a:t>
            </a:r>
            <a:r>
              <a:rPr lang="it-IT" sz="1600" dirty="0">
                <a:cs typeface="Times New Roman" panose="02020603050405020304" pitchFamily="18" charset="0"/>
              </a:rPr>
              <a:t> troviamo questo accenno: «Tutti i grandi fatti essenziali della distribuzione geografica sono spiegabili con la teoria della </a:t>
            </a:r>
            <a:r>
              <a:rPr lang="it-IT" sz="1600" dirty="0" smtClean="0"/>
              <a:t>migrazione </a:t>
            </a:r>
            <a:r>
              <a:rPr lang="it-IT" sz="1600" dirty="0"/>
              <a:t>(migrazione, perlopiù delle forme dominanti) seguita dalla variazione e dalla moltiplicazione di nuove forme». Darwin mise in connessione le diverse capacità migratorie delle specie, facendo riferimento a fenomeni articolati e complessi: migrazioni fortuite, tramite «occasionali mezzi di trasporto» o «preesistente ponte di terra», e migrazioni forzate. </a:t>
            </a:r>
          </a:p>
          <a:p>
            <a:pPr algn="just"/>
            <a:r>
              <a:rPr lang="it-IT" sz="1600" dirty="0"/>
              <a:t>Grazie a Darwin, abbiamo capito che il principale ed essenziale meccanismo evolutivo di adattamento all’ambiente, e quindi di crescita, è stato la </a:t>
            </a:r>
            <a:r>
              <a:rPr lang="it-IT" sz="1600" dirty="0">
                <a:solidFill>
                  <a:srgbClr val="FF0000"/>
                </a:solidFill>
              </a:rPr>
              <a:t>selezione naturale</a:t>
            </a:r>
            <a:r>
              <a:rPr lang="it-IT" sz="1600" dirty="0"/>
              <a:t>, cioè la sopravvivenza non casuale delle informazioni genetiche che codificano ricette embriologiche per sopravvivenza e replicazione (e la conseguente morte differenziale di altre informazioni genetiche), all’interno del complessivo </a:t>
            </a:r>
            <a:r>
              <a:rPr lang="it-IT" sz="1600" i="1" dirty="0"/>
              <a:t>pool genico </a:t>
            </a:r>
            <a:r>
              <a:rPr lang="it-IT" sz="1600" dirty="0"/>
              <a:t>(magazzino genetico) di ogni specie e dei tanti campioni di individuali genomi. </a:t>
            </a:r>
          </a:p>
          <a:p>
            <a:pPr algn="just"/>
            <a:r>
              <a:rPr lang="it-IT" sz="1600" dirty="0"/>
              <a:t>Vi sono altri fattori evolutivi importanti nel determinare variazioni fra specie: le mutazioni casuali, le derive genetiche e, </a:t>
            </a:r>
            <a:r>
              <a:rPr lang="it-IT" sz="1600" dirty="0" smtClean="0"/>
              <a:t>sempre </a:t>
            </a:r>
            <a:r>
              <a:rPr lang="it-IT" sz="1600" dirty="0"/>
              <a:t>e comunque, le migrazioni. Poco è stata finora approfondita l’intuizione di Darwin riferita a una </a:t>
            </a:r>
            <a:r>
              <a:rPr lang="it-IT" sz="1600" dirty="0">
                <a:solidFill>
                  <a:srgbClr val="FF0000"/>
                </a:solidFill>
              </a:rPr>
              <a:t>necessaria specifica teoria della </a:t>
            </a:r>
            <a:r>
              <a:rPr lang="it-IT" sz="1600" dirty="0" smtClean="0">
                <a:solidFill>
                  <a:srgbClr val="FF0000"/>
                </a:solidFill>
              </a:rPr>
              <a:t>migrazione</a:t>
            </a:r>
            <a:r>
              <a:rPr lang="it-IT" sz="1600" dirty="0"/>
              <a:t>:</a:t>
            </a:r>
            <a:r>
              <a:rPr lang="it-IT" sz="1600" dirty="0" smtClean="0"/>
              <a:t> sono </a:t>
            </a:r>
            <a:r>
              <a:rPr lang="it-IT" sz="1600" dirty="0"/>
              <a:t>le migrazioni a non rendere ermetici gli ecosistemi e i loro equilibri, e troppo rigidi i genomi e la riproduzione dei geni. </a:t>
            </a:r>
            <a:r>
              <a:rPr lang="it-IT" sz="1600" dirty="0" smtClean="0"/>
              <a:t>La </a:t>
            </a:r>
            <a:r>
              <a:rPr lang="it-IT" sz="1600" dirty="0"/>
              <a:t>biologia evoluzionistica ha solo di recente cominciato a offrire adeguata attenzione alle sue stimolanti opinioni sul migrare delle specie, a quelle più (inevitabilmente) parziali sul migrare degli umani, al ruolo evoluzionistico delle migrazioni rispetto a genetica ed ecologia. </a:t>
            </a:r>
            <a:r>
              <a:rPr lang="it-IT" sz="1600" dirty="0" smtClean="0"/>
              <a:t>Ne ho scritto molto (e </a:t>
            </a:r>
            <a:r>
              <a:rPr lang="it-IT" sz="1600" dirty="0" smtClean="0">
                <a:solidFill>
                  <a:srgbClr val="FF0000"/>
                </a:solidFill>
              </a:rPr>
              <a:t>a Trento </a:t>
            </a:r>
            <a:r>
              <a:rPr lang="it-IT" sz="1600" dirty="0" smtClean="0"/>
              <a:t>fu presentata la mostra su Darwin, credo).</a:t>
            </a:r>
            <a:endParaRPr lang="it-IT" sz="1600" dirty="0">
              <a:cs typeface="Times New Roman" panose="02020603050405020304" pitchFamily="18" charset="0"/>
            </a:endParaRPr>
          </a:p>
        </p:txBody>
      </p:sp>
    </p:spTree>
    <p:extLst>
      <p:ext uri="{BB962C8B-B14F-4D97-AF65-F5344CB8AC3E}">
        <p14:creationId xmlns:p14="http://schemas.microsoft.com/office/powerpoint/2010/main" val="2070494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bwMode="auto">
        <a:noFill/>
        <a:ln w="9525">
          <a:noFill/>
          <a:miter lim="800000"/>
          <a:headEnd/>
          <a:tailEnd/>
        </a:ln>
      </a:spPr>
      <a:bodyPr wrap="square">
        <a:spAutoFit/>
      </a:bodyPr>
      <a:lstStyle>
        <a:defPPr>
          <a:defRPr sz="1000" b="1" dirty="0" smtClean="0"/>
        </a:defPPr>
      </a:lstStyle>
    </a:tx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33382</TotalTime>
  <Words>5172</Words>
  <Application>Microsoft Office PowerPoint</Application>
  <PresentationFormat>Presentazione su schermo (4:3)</PresentationFormat>
  <Paragraphs>262</Paragraphs>
  <Slides>35</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Calibri</vt:lpstr>
      <vt:lpstr>Constantia</vt:lpstr>
      <vt:lpstr>Times New Roman</vt:lpstr>
      <vt:lpstr>Verdana</vt:lpstr>
      <vt:lpstr>Wingdings</vt:lpstr>
      <vt:lpstr>Wingdings 2</vt:lpstr>
      <vt:lpstr>ヒラギノ角ゴ Pro W3</vt:lpstr>
      <vt:lpstr>Equinozio</vt:lpstr>
      <vt:lpstr>Presentazione standard di PowerPoint</vt:lpstr>
      <vt:lpstr>Buon pomeriggio a tutti e tutte! Buon dicembre!!</vt:lpstr>
      <vt:lpstr>Mi sono operato alle corde vocali e non parlo ancora bene. Mi prenderò qualche pausa silenziosa. Sss… La prima foto è l'immagine della leggendaria copertina di un album che ha segnato la storia del rock, 55 anni fa (ottobre 1969), In The Court Of The Crimson King, disegno opera di un programmatore dei computer dell'epoca, Barry Godber (spiegò di aver illustrato il proprio viso "alterato" dopo aver ascoltato quelle musiche e quei testi), la facciata A risulta un capolavoro assoluto, se possibile andrebbe riascoltata periodicamente, godimento intenso. Mi è risuonata nelle orecchie e negli occhi quando un inghippo di laboratorio ha imposto che fotografassi col cellulare la mia gola esposta sullo schermo nella stanza del reparto dopo la fibrolaringoscopia transnasale (intrusione del tubicino nella narice, purtroppo) che aveva rilevato una neoformazione polipoide da rimuovere, ovvero la seconda foto. La terza foto è forse l'immagine soddisfatta del paziente dopo l'anestesia totale e l'operazione riuscita (risultato esame istologico tra quasi un mese) mercoledì 20 (dimissione comunque avvenuta il giorno dopo), ancora inconsapevole che non poter parlare è stata un'esperienza toccante (tutto diventa molto diverso nell'ascolto di altro o altri, nel parlarsi da solo e nel parlarsi dentro, nell'incertezza se poi la voce potrà uscire, nello starnutire tossire gemere)... </vt:lpstr>
      <vt:lpstr>La prospettiva evoluzionistica: oltre 100 milioni di anni fa già i continenti «migravano» (nell’immagine siamo più o meno nel mezzo fra Pangea e attuali continenti). La Terra ha oltre 4 miliardi di anni, all’inizio non c’era «vita», poi una serie di eventi fortuiti e imperfetti hanno visto emergere forme di vita associate all’acqua, poi vegetali marine, poi vegetali terrestri, poi animali, poi… Forme sempre in connessione le une con le altre, nei singoli ecosistemi e nel globale ecosistema planetario atmosferico.</vt:lpstr>
      <vt:lpstr>La prospettiva evoluzionistica: ogni terra emersa è un’isola, ogni mare è mediterraneo</vt:lpstr>
      <vt:lpstr>La prospettiva evoluzionistica: la diacronia di specie vegetali (fusti, radici, foglie, fiori)</vt:lpstr>
      <vt:lpstr>La prospettiva evoluzionistica, forse? Faccio silenzio: interrompete tranquillamente per critiche e domande</vt:lpstr>
      <vt:lpstr>La prospettiva evoluzionistica implica il riferirsi a Charles Darwin (1809 - 1882)</vt:lpstr>
      <vt:lpstr>Spunti su Darwin e le migrazioni … di in ndividui e di specie. Sss!</vt:lpstr>
      <vt:lpstr>La diacronica evoluzione del mondo vegetale</vt:lpstr>
      <vt:lpstr>Comunque, anche le piante migrano e hanno in vario modo sempre migrato (Darwin lo aveva colto e sperimentato)</vt:lpstr>
      <vt:lpstr>Vedete in quanti modi differenti, pur essendo sessili</vt:lpstr>
      <vt:lpstr>Non ogni movimento è migrazione, sia chiaro!</vt:lpstr>
      <vt:lpstr>Le migrazioni del mondo vegetale. Sss!</vt:lpstr>
      <vt:lpstr>Ripetiamo i concetti in altra forma… Sss!</vt:lpstr>
      <vt:lpstr>Pietro Greco e Roberto Besana, L’albero. Dialoghi tra Fotografo e Scrittore, Oltre Sestri Levante 2020 (l’immagine della conferenza è questa, di Roberto Besana)  </vt:lpstr>
      <vt:lpstr>Le parole usate da Pietro Greco, ne abbiamo parlato tante volte (qui nel 2019…)</vt:lpstr>
      <vt:lpstr>Insisto nell’inciso: ragionateci con le vostre conoscenze</vt:lpstr>
      <vt:lpstr>La specie meticcia, People 2020 (credo sia ancora reperibile)</vt:lpstr>
      <vt:lpstr> Torniamo alle migrazioni di alberi e vegetazioni. Sss!</vt:lpstr>
      <vt:lpstr>Pure le specie autoctone o aliene sono evolute</vt:lpstr>
      <vt:lpstr>In vari differenti modi è comunque migrato parte del mondo vegetale, modi pur sempre connessi a migrazioni di altre specie, vegetali, animali, sapiens: non si migra mai da soli! Sss!</vt:lpstr>
      <vt:lpstr>Perché è significativo per gli ecosistemi il migrare delle specie:</vt:lpstr>
      <vt:lpstr>Il «ronzio» delle api è essenziale per le migrazioni vegetali. Sss!</vt:lpstr>
      <vt:lpstr>Ovviamente pure gli animali migrano (e alcune specie sono propriamente migratorie), qualcuno volando… ne parleremo tra una settimana, questa è l’immagine della seconda conferenza</vt:lpstr>
      <vt:lpstr>I sapiens da millenni provocano il migrare delle altre specie:</vt:lpstr>
      <vt:lpstr>Fenomeni migratori diacronici asimmetrici. Per tutti. Sss!</vt:lpstr>
      <vt:lpstr>6 milioni, 2 milioni, 200 mila, 10 mila anni fa (giorno + giorno-) Sss!</vt:lpstr>
      <vt:lpstr>  Pag. 133 euro 12 (ristampato), circa 70 presentazioni Pagina omonima Facebook Più o meno, uno dei concetti principali è il seguente: oggi e in futuro (non nel passato) non si diventa profughi se si rispetta il diritto di restare all’interno dei «propri» confini, nel «proprio» ambiente, nel luogo dove si è nati e cresciuti e si sceglierebbe di restare.  E una certa libertà di migrare serve ai gruppi, ai popoli, agli Stati, a tutti. </vt:lpstr>
      <vt:lpstr>Ondate multiple di Homo sapiens (più e ovunque negli ultimi 70.000 anni) (cfr.)</vt:lpstr>
      <vt:lpstr>La storia del migrare, e-migrazioni e im-migrazioni</vt:lpstr>
      <vt:lpstr>  Ho evitato qui riferimenti bibliografici e sitografici. Ovviamente sono a disposizione. Per una Teoria della migrazione (Darwin) e per un Atlante storico globale delle migrazioni (http://metrocosm.com/global-immigration-map/), continuando a parlare anche di Isole (da cui siamo partiti, lo ricordate…), non solo «isole carcere». </vt:lpstr>
      <vt:lpstr>La biogeografia insulare molto ragiona sulle migrazioni, chi non vola non migra?</vt:lpstr>
      <vt:lpstr>La lettura di qualsiasi cosa Giacomo Leopardi abbia scritto è alimento per il proprio pensiero e la vita di relazione. Inciso sul «Dialogo della Natura e di un Islandese»: comportamenti diffusi e alleanze per il clima di individui, enti locali, gruppi, Stati… ovvero dire SUBITO no al carbone e sì a quanto più possibile rinnovabile e circolare, «eco-logico».</vt:lpstr>
      <vt:lpstr>calzolaiov@gmail.com  </vt:lpstr>
    </vt:vector>
  </TitlesOfParts>
  <Company>apat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Cos’è la desertificazione: definizione CCD</dc:title>
  <dc:creator>User</dc:creator>
  <cp:lastModifiedBy>Utente Windows</cp:lastModifiedBy>
  <cp:revision>681</cp:revision>
  <dcterms:created xsi:type="dcterms:W3CDTF">2011-12-05T12:57:48Z</dcterms:created>
  <dcterms:modified xsi:type="dcterms:W3CDTF">2024-11-30T18:52:16Z</dcterms:modified>
</cp:coreProperties>
</file>