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62" r:id="rId3"/>
    <p:sldId id="256" r:id="rId4"/>
    <p:sldId id="291" r:id="rId5"/>
    <p:sldId id="287" r:id="rId6"/>
    <p:sldId id="290" r:id="rId7"/>
    <p:sldId id="265" r:id="rId8"/>
    <p:sldId id="292" r:id="rId9"/>
    <p:sldId id="288" r:id="rId10"/>
    <p:sldId id="279" r:id="rId11"/>
    <p:sldId id="27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4629" autoAdjust="0"/>
  </p:normalViewPr>
  <p:slideViewPr>
    <p:cSldViewPr snapToGrid="0">
      <p:cViewPr varScale="1">
        <p:scale>
          <a:sx n="83" d="100"/>
          <a:sy n="83" d="100"/>
        </p:scale>
        <p:origin x="-111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giovani%20e%20ladino.mp4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D-gei%20te%20Museo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yLXKmd_h6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Video%20MIA%20con%20audio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frm=1&amp;source=images&amp;cd=&amp;cad=rja&amp;uact=8&amp;docid=qIAr4N70PkZi0M&amp;tbnid=ilVTaF6tiPoOaM:&amp;ved=0CAUQjRw&amp;url=http://www.zerboni.com/web/trentino-alto-adige/province.php&amp;ei=nUWEU8yyM8bVOZ2ZgdgL&amp;bvm=bv.67720277,d.d2k&amp;psig=AFQjCNE9zButcOtC_ujH-fBn_dsAYdCfKA&amp;ust=140126389096931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://www.google.it/url?sa=i&amp;rct=j&amp;q=&amp;esrc=s&amp;frm=1&amp;source=images&amp;cd=&amp;cad=rja&amp;uact=8&amp;docid=6XI0NP3EJpIHEM&amp;tbnid=Wp7-UG0FFrfefM:&amp;ved=0CAUQjRw&amp;url=http://sv.wikipedia.org/wiki/Sella_Ronda&amp;ei=lEmEU7jeK4aCPYH3gbgM&amp;bvm=bv.67720277,d.d2k&amp;psig=AFQjCNElDf0CgN-pv3NUbX_nuazJByQtYQ&amp;ust=140126488298608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97542" y="599739"/>
            <a:ext cx="8915399" cy="2262781"/>
          </a:xfrm>
        </p:spPr>
        <p:txBody>
          <a:bodyPr/>
          <a:lstStyle/>
          <a:p>
            <a:r>
              <a:rPr lang="it-IT" dirty="0" smtClean="0"/>
              <a:t>I ladini delle Dolomiti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41755"/>
          </a:xfrm>
        </p:spPr>
        <p:txBody>
          <a:bodyPr>
            <a:normAutofit/>
          </a:bodyPr>
          <a:lstStyle/>
          <a:p>
            <a:r>
              <a:rPr lang="it-IT" dirty="0" smtClean="0"/>
              <a:t>Sabrina Rasom</a:t>
            </a:r>
          </a:p>
          <a:p>
            <a:r>
              <a:rPr lang="it-IT" dirty="0" err="1" smtClean="0"/>
              <a:t>Istitut</a:t>
            </a:r>
            <a:r>
              <a:rPr lang="it-IT" dirty="0" smtClean="0"/>
              <a:t> Cultural </a:t>
            </a:r>
            <a:r>
              <a:rPr lang="it-IT" dirty="0" err="1" smtClean="0"/>
              <a:t>Ladin</a:t>
            </a:r>
            <a:r>
              <a:rPr lang="it-IT" dirty="0" smtClean="0"/>
              <a:t> </a:t>
            </a:r>
            <a:r>
              <a:rPr lang="it-IT" dirty="0" smtClean="0"/>
              <a:t>«</a:t>
            </a:r>
            <a:r>
              <a:rPr lang="it-IT" dirty="0" err="1"/>
              <a:t>M</a:t>
            </a:r>
            <a:r>
              <a:rPr lang="it-IT" dirty="0" err="1" smtClean="0"/>
              <a:t>ajon</a:t>
            </a:r>
            <a:r>
              <a:rPr lang="it-IT" dirty="0" smtClean="0"/>
              <a:t> </a:t>
            </a:r>
            <a:r>
              <a:rPr lang="it-IT" dirty="0" smtClean="0"/>
              <a:t>di </a:t>
            </a:r>
            <a:r>
              <a:rPr lang="it-IT" dirty="0" err="1" smtClean="0"/>
              <a:t>Fascegn</a:t>
            </a:r>
            <a:r>
              <a:rPr lang="it-IT" dirty="0" smtClean="0"/>
              <a:t>»</a:t>
            </a:r>
          </a:p>
          <a:p>
            <a:r>
              <a:rPr lang="it-IT" dirty="0" smtClean="0"/>
              <a:t>direttore@istladin.net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7884"/>
              </p:ext>
            </p:extLst>
          </p:nvPr>
        </p:nvGraphicFramePr>
        <p:xfrm>
          <a:off x="10507133" y="5163587"/>
          <a:ext cx="1684867" cy="169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1666720" imgH="1676160" progId="AcroExch.Document.DC">
                  <p:embed/>
                </p:oleObj>
              </mc:Choice>
              <mc:Fallback>
                <p:oleObj name="Acrobat Document" r:id="rId3" imgW="1666720" imgH="1676160" progId="AcroExch.Document.DC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7133" y="5163587"/>
                        <a:ext cx="1684867" cy="169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9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125" y="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dirty="0"/>
          </a:p>
        </p:txBody>
      </p:sp>
      <p:pic>
        <p:nvPicPr>
          <p:cNvPr id="4" name="Picture 2" descr="Risultati immagini per LADINI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01" y="177799"/>
            <a:ext cx="2792999" cy="23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73711" y="2280620"/>
            <a:ext cx="8915400" cy="42600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it-IT" sz="4800" dirty="0" smtClean="0"/>
          </a:p>
          <a:p>
            <a:pPr marL="0" indent="0">
              <a:buFont typeface="Wingdings 3" charset="2"/>
              <a:buNone/>
            </a:pPr>
            <a:endParaRPr lang="it-IT" sz="4800" dirty="0"/>
          </a:p>
        </p:txBody>
      </p:sp>
      <p:sp>
        <p:nvSpPr>
          <p:cNvPr id="6" name="Rettangolo 5"/>
          <p:cNvSpPr/>
          <p:nvPr/>
        </p:nvSpPr>
        <p:spPr>
          <a:xfrm>
            <a:off x="304796" y="4427150"/>
            <a:ext cx="7552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Te </a:t>
            </a:r>
            <a:r>
              <a:rPr lang="it-IT" dirty="0"/>
              <a:t>mosce mie </a:t>
            </a:r>
            <a:r>
              <a:rPr lang="it-IT" dirty="0" err="1" smtClean="0"/>
              <a:t>ladin</a:t>
            </a:r>
            <a:endParaRPr lang="it-IT" dirty="0" smtClean="0"/>
          </a:p>
          <a:p>
            <a:r>
              <a:rPr lang="it-IT" dirty="0" smtClean="0">
                <a:hlinkClick r:id="rId3" action="ppaction://hlinkfile"/>
              </a:rPr>
              <a:t>giovani e ladino.mp4</a:t>
            </a:r>
            <a:endParaRPr lang="it-IT" dirty="0" smtClean="0"/>
          </a:p>
          <a:p>
            <a:r>
              <a:rPr lang="en-US" dirty="0" smtClean="0"/>
              <a:t>DJ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Museo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D-</a:t>
            </a:r>
            <a:r>
              <a:rPr lang="en-US" dirty="0" err="1" smtClean="0">
                <a:hlinkClick r:id="rId4" action="ppaction://hlinkfile"/>
              </a:rPr>
              <a:t>gei</a:t>
            </a:r>
            <a:r>
              <a:rPr lang="en-US" dirty="0" smtClean="0">
                <a:hlinkClick r:id="rId4" action="ppaction://hlinkfile"/>
              </a:rPr>
              <a:t> </a:t>
            </a:r>
            <a:r>
              <a:rPr lang="en-US" dirty="0" err="1" smtClean="0">
                <a:hlinkClick r:id="rId4" action="ppaction://hlinkfile"/>
              </a:rPr>
              <a:t>te</a:t>
            </a:r>
            <a:r>
              <a:rPr lang="en-US" dirty="0" smtClean="0">
                <a:hlinkClick r:id="rId4" action="ppaction://hlinkfile"/>
              </a:rPr>
              <a:t> Museo.mp4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0195">
            <a:off x="2734203" y="429513"/>
            <a:ext cx="3447529" cy="2154706"/>
          </a:xfrm>
          <a:prstGeom prst="rect">
            <a:avLst/>
          </a:prstGeom>
        </p:spPr>
      </p:pic>
      <p:pic>
        <p:nvPicPr>
          <p:cNvPr id="2052" name="Picture 4" descr="Grammatica del ladin fascian - Nadia Chiocchetti,Vigilio Iori - copert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840">
            <a:off x="685492" y="306389"/>
            <a:ext cx="2218263" cy="33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Fora! Escape Room Val di Fassa - Venerdì 10 dicembre 2021 - Crushsite.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Fora! Escape Room Val di Fassa - Venerdì 10 dicembre 2021 - Crushsite.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Fora! Escape Room Val di Fassa - Venerdì 10 dicembre 2021 - Crushsite.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0" name="Picture 12" descr="Fora! Escape Room Val di Fassa - Venerdì 10 dicembre 2021 - Crushsite.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845">
            <a:off x="7372617" y="3315674"/>
            <a:ext cx="4112832" cy="23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 descr="Tv Ladina - Home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6" descr="Tv Ladina - Home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8" descr="Tv Ladina - Home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20" descr="Tv Ladina - Home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22" descr="Tv Ladina - Home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72" name="Picture 24" descr="Potrebbe essere un'immagine raffigurante il seguente testo &quot;TV LADINA LA É ENCE MIA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8219">
            <a:off x="4710712" y="1563817"/>
            <a:ext cx="4451613" cy="17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106" y="1905000"/>
            <a:ext cx="8915400" cy="4260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endParaRPr lang="it-IT" sz="2800" smtClean="0">
              <a:hlinkClick r:id="rId2"/>
            </a:endParaRPr>
          </a:p>
          <a:p>
            <a:pPr marL="0" indent="0">
              <a:buNone/>
            </a:pPr>
            <a:r>
              <a:rPr lang="it-IT" sz="2800" dirty="0" smtClean="0">
                <a:hlinkClick r:id="rId2"/>
              </a:rPr>
              <a:t>https</a:t>
            </a:r>
            <a:r>
              <a:rPr lang="it-IT" sz="2800" dirty="0">
                <a:hlinkClick r:id="rId2"/>
              </a:rPr>
              <a:t>://</a:t>
            </a:r>
            <a:r>
              <a:rPr lang="it-IT" sz="2800" dirty="0" smtClean="0">
                <a:hlinkClick r:id="rId2"/>
              </a:rPr>
              <a:t>youtu.be/yLXKmd_h6vg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4800" dirty="0"/>
          </a:p>
        </p:txBody>
      </p:sp>
      <p:sp>
        <p:nvSpPr>
          <p:cNvPr id="2" name="Rettangolo 1"/>
          <p:cNvSpPr/>
          <p:nvPr/>
        </p:nvSpPr>
        <p:spPr>
          <a:xfrm>
            <a:off x="4268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4587" t="23406" r="35651" b="26046"/>
          <a:stretch/>
        </p:blipFill>
        <p:spPr bwMode="auto">
          <a:xfrm>
            <a:off x="8007275" y="2253339"/>
            <a:ext cx="4184725" cy="2157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4"/>
          <a:srcRect l="5183" t="25232" r="35538" b="26051"/>
          <a:stretch/>
        </p:blipFill>
        <p:spPr bwMode="auto">
          <a:xfrm>
            <a:off x="7132320" y="4410635"/>
            <a:ext cx="5059680" cy="240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/>
          <p:nvPr/>
        </p:nvPicPr>
        <p:blipFill rotWithShape="1">
          <a:blip r:embed="rId5"/>
          <a:srcRect l="5291" t="25150" r="35879" b="27042"/>
          <a:stretch/>
        </p:blipFill>
        <p:spPr bwMode="auto">
          <a:xfrm>
            <a:off x="4395548" y="1784866"/>
            <a:ext cx="360045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I LADINI – I nuovi parlanti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5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4812" y="1724809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8000" dirty="0" smtClean="0"/>
          </a:p>
          <a:p>
            <a:pPr marL="0" indent="0" algn="ctr">
              <a:buNone/>
            </a:pPr>
            <a:r>
              <a:rPr lang="it-IT" sz="8000" dirty="0" err="1" smtClean="0"/>
              <a:t>Develpai</a:t>
            </a:r>
            <a:r>
              <a:rPr lang="it-IT" sz="8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2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8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hlinkClick r:id="rId2" action="ppaction://hlinkfile"/>
              </a:rPr>
              <a:t>Video MIA con audio.mp4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LADINI – la </a:t>
            </a:r>
            <a:r>
              <a:rPr lang="it-IT" dirty="0" smtClean="0"/>
              <a:t>storia</a:t>
            </a:r>
          </a:p>
          <a:p>
            <a:r>
              <a:rPr lang="it-IT" dirty="0" smtClean="0"/>
              <a:t>I </a:t>
            </a:r>
            <a:r>
              <a:rPr lang="it-IT" dirty="0"/>
              <a:t>LADINI – la tutela </a:t>
            </a:r>
            <a:r>
              <a:rPr lang="it-IT" dirty="0" smtClean="0"/>
              <a:t>giuridica</a:t>
            </a:r>
          </a:p>
          <a:p>
            <a:r>
              <a:rPr lang="it-IT" dirty="0"/>
              <a:t>I LADINI – la pianificazione </a:t>
            </a:r>
            <a:r>
              <a:rPr lang="it-IT" dirty="0" smtClean="0"/>
              <a:t>linguistica</a:t>
            </a:r>
          </a:p>
          <a:p>
            <a:r>
              <a:rPr lang="it-IT" dirty="0"/>
              <a:t>I LADINI – le Istituzioni: Il Comun general de </a:t>
            </a:r>
            <a:r>
              <a:rPr lang="it-IT" dirty="0" smtClean="0"/>
              <a:t>Fascia</a:t>
            </a:r>
          </a:p>
          <a:p>
            <a:r>
              <a:rPr lang="it-IT" dirty="0"/>
              <a:t>I LADINI – </a:t>
            </a:r>
            <a:r>
              <a:rPr lang="it-IT" dirty="0" smtClean="0"/>
              <a:t>le istituzioni: l’</a:t>
            </a:r>
            <a:r>
              <a:rPr lang="it-IT" dirty="0" err="1" smtClean="0"/>
              <a:t>Istitut</a:t>
            </a:r>
            <a:r>
              <a:rPr lang="it-IT" dirty="0" smtClean="0"/>
              <a:t> </a:t>
            </a:r>
            <a:r>
              <a:rPr lang="it-IT" dirty="0"/>
              <a:t>cultural </a:t>
            </a:r>
            <a:r>
              <a:rPr lang="it-IT" dirty="0" err="1"/>
              <a:t>Ladin</a:t>
            </a:r>
            <a:r>
              <a:rPr lang="it-IT" dirty="0"/>
              <a:t> e il Museo </a:t>
            </a:r>
            <a:r>
              <a:rPr lang="it-IT" dirty="0" err="1"/>
              <a:t>ladin</a:t>
            </a:r>
            <a:r>
              <a:rPr lang="it-IT" dirty="0"/>
              <a:t> de Fascia</a:t>
            </a:r>
          </a:p>
          <a:p>
            <a:r>
              <a:rPr lang="it-IT" dirty="0"/>
              <a:t>I LADINI – </a:t>
            </a:r>
            <a:r>
              <a:rPr lang="it-IT" dirty="0" smtClean="0"/>
              <a:t>le Istituzioni: La Scola ladina de Fascia</a:t>
            </a:r>
          </a:p>
          <a:p>
            <a:r>
              <a:rPr lang="it-IT" dirty="0"/>
              <a:t>I LADINI – I nuovi parlanti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209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erboni.com/web/trentino-alto-adige/trentino-alto-adi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8467" cy="4348353"/>
          </a:xfrm>
          <a:prstGeom prst="rect">
            <a:avLst/>
          </a:prstGeom>
          <a:noFill/>
        </p:spPr>
      </p:pic>
      <p:pic>
        <p:nvPicPr>
          <p:cNvPr id="16" name="Picture 18" descr="http://upload.wikimedia.org/wikipedia/commons/thumb/1/14/Gruppo_del_Sella.jpg/250px-Gruppo_del_Sel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8467" y="2174176"/>
            <a:ext cx="4145830" cy="2769415"/>
          </a:xfrm>
          <a:prstGeom prst="rect">
            <a:avLst/>
          </a:prstGeom>
          <a:noFill/>
        </p:spPr>
      </p:pic>
      <p:pic>
        <p:nvPicPr>
          <p:cNvPr id="6148" name="Picture 4" descr="Risultati immagini per LAD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97" y="3983852"/>
            <a:ext cx="4292250" cy="28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1549383" y="302683"/>
            <a:ext cx="143935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629400" y="375708"/>
            <a:ext cx="5452533" cy="6404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600" dirty="0" smtClean="0"/>
              <a:t>Ladini 40.000</a:t>
            </a:r>
          </a:p>
          <a:p>
            <a:r>
              <a:rPr lang="it-IT" sz="1600" dirty="0" smtClean="0"/>
              <a:t>Fassani – Comun general de Fascia13.000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41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LADINI – la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879925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ingua </a:t>
            </a:r>
            <a:r>
              <a:rPr lang="en-US" dirty="0" err="1" smtClean="0"/>
              <a:t>retoromanza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al </a:t>
            </a:r>
            <a:r>
              <a:rPr lang="en-US" dirty="0" err="1" smtClean="0"/>
              <a:t>latino</a:t>
            </a:r>
            <a:r>
              <a:rPr lang="en-US" dirty="0" smtClean="0"/>
              <a:t> </a:t>
            </a:r>
            <a:r>
              <a:rPr lang="en-US" dirty="0" err="1" smtClean="0"/>
              <a:t>volgare</a:t>
            </a:r>
            <a:r>
              <a:rPr lang="en-US" dirty="0" smtClean="0"/>
              <a:t>: </a:t>
            </a:r>
            <a:r>
              <a:rPr lang="it-IT" dirty="0" smtClean="0"/>
              <a:t>15 </a:t>
            </a:r>
            <a:r>
              <a:rPr lang="it-IT" dirty="0"/>
              <a:t>a.C. Roma occupa la </a:t>
            </a:r>
            <a:r>
              <a:rPr lang="it-IT" dirty="0" err="1"/>
              <a:t>Rezia</a:t>
            </a:r>
            <a:r>
              <a:rPr lang="it-IT" dirty="0"/>
              <a:t> e il Latino volgare si </a:t>
            </a:r>
            <a:r>
              <a:rPr lang="it-IT" dirty="0" smtClean="0"/>
              <a:t>fonde </a:t>
            </a:r>
            <a:r>
              <a:rPr lang="it-IT" dirty="0"/>
              <a:t>con la lingua </a:t>
            </a:r>
            <a:r>
              <a:rPr lang="it-IT" dirty="0" smtClean="0"/>
              <a:t>locale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ingua </a:t>
            </a:r>
            <a:r>
              <a:rPr lang="en-US" dirty="0" err="1" smtClean="0"/>
              <a:t>usata</a:t>
            </a:r>
            <a:r>
              <a:rPr lang="en-US" dirty="0" smtClean="0"/>
              <a:t> 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dirty="0" err="1" smtClean="0"/>
              <a:t>alpina</a:t>
            </a:r>
            <a:r>
              <a:rPr lang="en-US" dirty="0" smtClean="0"/>
              <a:t> verso la fine </a:t>
            </a:r>
            <a:r>
              <a:rPr lang="en-US" dirty="0" err="1" smtClean="0"/>
              <a:t>dell’Impero</a:t>
            </a:r>
            <a:r>
              <a:rPr lang="en-US" dirty="0" smtClean="0"/>
              <a:t> Romano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nfluenze</a:t>
            </a:r>
            <a:r>
              <a:rPr lang="en-US" dirty="0" smtClean="0"/>
              <a:t> </a:t>
            </a:r>
            <a:r>
              <a:rPr lang="en-US" dirty="0" err="1" smtClean="0"/>
              <a:t>celtiche</a:t>
            </a:r>
            <a:r>
              <a:rPr lang="en-US" dirty="0" smtClean="0"/>
              <a:t> e </a:t>
            </a:r>
            <a:r>
              <a:rPr lang="en-US" dirty="0" err="1" smtClean="0"/>
              <a:t>retiche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rime </a:t>
            </a:r>
            <a:r>
              <a:rPr lang="en-US" dirty="0" err="1" smtClean="0"/>
              <a:t>popolazione</a:t>
            </a:r>
            <a:r>
              <a:rPr lang="en-US" dirty="0" smtClean="0"/>
              <a:t> </a:t>
            </a:r>
            <a:r>
              <a:rPr lang="en-US" dirty="0" err="1" smtClean="0"/>
              <a:t>nell’area</a:t>
            </a:r>
            <a:r>
              <a:rPr lang="en-US" dirty="0" smtClean="0"/>
              <a:t> </a:t>
            </a:r>
            <a:r>
              <a:rPr lang="en-US" dirty="0" err="1" smtClean="0"/>
              <a:t>ladina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Mesolitico</a:t>
            </a:r>
            <a:r>
              <a:rPr lang="en-US" dirty="0" smtClean="0"/>
              <a:t>: 8-5000 a. C., </a:t>
            </a:r>
            <a:r>
              <a:rPr lang="en-US" dirty="0" err="1" smtClean="0"/>
              <a:t>cacciatori</a:t>
            </a:r>
            <a:endParaRPr lang="en-US" dirty="0" smtClean="0"/>
          </a:p>
          <a:p>
            <a:r>
              <a:rPr lang="it-IT" dirty="0"/>
              <a:t>i</a:t>
            </a:r>
            <a:r>
              <a:rPr lang="it-IT" dirty="0" smtClean="0"/>
              <a:t>nsediamenti permanenti, Età del Bronzo: </a:t>
            </a:r>
            <a:r>
              <a:rPr lang="it-IT" dirty="0"/>
              <a:t>2000-1000 </a:t>
            </a:r>
            <a:r>
              <a:rPr lang="it-IT" dirty="0" smtClean="0"/>
              <a:t>a. C. = agricoltura e allevamento</a:t>
            </a:r>
          </a:p>
        </p:txBody>
      </p:sp>
    </p:spTree>
    <p:extLst>
      <p:ext uri="{BB962C8B-B14F-4D97-AF65-F5344CB8AC3E}">
        <p14:creationId xmlns:p14="http://schemas.microsoft.com/office/powerpoint/2010/main" val="23139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Serveristituto\server\Cartella condivisa\Da inviare PAT\FOTO LADINI BIA\F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3" y="0"/>
            <a:ext cx="6194893" cy="49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eristituto\server\Cartella condivisa\Da inviare PAT\FOTO LADINI BIA\FOT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46" y="2135611"/>
            <a:ext cx="5886254" cy="47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305745" y="0"/>
            <a:ext cx="5228757" cy="1802674"/>
          </a:xfrm>
        </p:spPr>
        <p:txBody>
          <a:bodyPr/>
          <a:lstStyle/>
          <a:p>
            <a:r>
              <a:rPr lang="it-IT" dirty="0" smtClean="0"/>
              <a:t>UN’ANTICA UNITÀ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3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LADINI – la tutela giuridica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8799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Art. 6 </a:t>
            </a:r>
            <a:r>
              <a:rPr lang="en-US" dirty="0" err="1" smtClean="0"/>
              <a:t>Costituzione</a:t>
            </a:r>
            <a:endParaRPr lang="en-US" dirty="0" smtClean="0"/>
          </a:p>
          <a:p>
            <a:r>
              <a:rPr lang="en-US" dirty="0" err="1" smtClean="0"/>
              <a:t>Statuto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Trentino-Alto Adige 1948-1972-2001</a:t>
            </a:r>
          </a:p>
          <a:p>
            <a:r>
              <a:rPr lang="it-IT" dirty="0"/>
              <a:t>DECRETO LEGISLATIVO 16 dicembre 1993, n. </a:t>
            </a:r>
            <a:r>
              <a:rPr lang="it-IT" dirty="0" smtClean="0"/>
              <a:t>592: Norme </a:t>
            </a:r>
            <a:r>
              <a:rPr lang="it-IT" dirty="0"/>
              <a:t>di attuazione dello Statuto speciale della regione Trentino - Alto Adige concernenti disposizioni di tutela delle popolazioni ladina, mochena e cimbra della provincia di Trento</a:t>
            </a:r>
          </a:p>
          <a:p>
            <a:r>
              <a:rPr lang="en-US" dirty="0" err="1" smtClean="0"/>
              <a:t>Legge</a:t>
            </a:r>
            <a:r>
              <a:rPr lang="en-US" dirty="0" smtClean="0"/>
              <a:t> 482/99: </a:t>
            </a:r>
            <a:r>
              <a:rPr lang="en-US" dirty="0" err="1" smtClean="0"/>
              <a:t>Norme</a:t>
            </a:r>
            <a:r>
              <a:rPr lang="en-US" dirty="0" smtClean="0"/>
              <a:t> in </a:t>
            </a:r>
            <a:r>
              <a:rPr lang="en-US" dirty="0" err="1" smtClean="0"/>
              <a:t>materia</a:t>
            </a:r>
            <a:r>
              <a:rPr lang="en-US" dirty="0" smtClean="0"/>
              <a:t> di </a:t>
            </a:r>
            <a:r>
              <a:rPr lang="en-US" dirty="0" err="1" smtClean="0"/>
              <a:t>tutela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minoranze</a:t>
            </a:r>
            <a:r>
              <a:rPr lang="en-US" dirty="0" smtClean="0"/>
              <a:t> </a:t>
            </a:r>
            <a:r>
              <a:rPr lang="en-US" dirty="0" err="1" smtClean="0"/>
              <a:t>linguistiche</a:t>
            </a:r>
            <a:r>
              <a:rPr lang="en-US" dirty="0" smtClean="0"/>
              <a:t> </a:t>
            </a:r>
            <a:r>
              <a:rPr lang="en-US" dirty="0" err="1" smtClean="0"/>
              <a:t>storiche</a:t>
            </a:r>
            <a:endParaRPr lang="en-US" dirty="0" smtClean="0"/>
          </a:p>
          <a:p>
            <a:r>
              <a:rPr lang="en-US" dirty="0" smtClean="0"/>
              <a:t>L.P. 6/2008: </a:t>
            </a:r>
            <a:r>
              <a:rPr lang="en-US" dirty="0" err="1" smtClean="0"/>
              <a:t>Norme</a:t>
            </a:r>
            <a:r>
              <a:rPr lang="en-US" dirty="0" smtClean="0"/>
              <a:t> di </a:t>
            </a:r>
            <a:r>
              <a:rPr lang="en-US" dirty="0" err="1" smtClean="0"/>
              <a:t>tutela</a:t>
            </a:r>
            <a:r>
              <a:rPr lang="en-US" dirty="0" smtClean="0"/>
              <a:t> e </a:t>
            </a:r>
            <a:r>
              <a:rPr lang="en-US" dirty="0" err="1" smtClean="0"/>
              <a:t>promozione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minoranze</a:t>
            </a:r>
            <a:r>
              <a:rPr lang="en-US" dirty="0" smtClean="0"/>
              <a:t> </a:t>
            </a:r>
            <a:r>
              <a:rPr lang="en-US" dirty="0" err="1" smtClean="0"/>
              <a:t>linguistiche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 smtClean="0"/>
          </a:p>
          <a:p>
            <a:r>
              <a:rPr lang="it-IT" dirty="0"/>
              <a:t>LEGGE PROVINCIALE 10 febbraio 2010, n. 1 Approvazione dello statuto del Comun general de </a:t>
            </a:r>
            <a:r>
              <a:rPr lang="it-IT" dirty="0" smtClean="0"/>
              <a:t>Fascia, capo III, art. 18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9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575" y="2424488"/>
            <a:ext cx="8915400" cy="42600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sz="4800" dirty="0" smtClean="0"/>
          </a:p>
          <a:p>
            <a:r>
              <a:rPr lang="it-IT" sz="4800" dirty="0" smtClean="0"/>
              <a:t>Informazione</a:t>
            </a:r>
          </a:p>
          <a:p>
            <a:r>
              <a:rPr lang="it-IT" sz="4800" dirty="0" smtClean="0"/>
              <a:t>Toponomastica</a:t>
            </a:r>
          </a:p>
          <a:p>
            <a:r>
              <a:rPr lang="it-IT" sz="4800" dirty="0"/>
              <a:t>U</a:t>
            </a:r>
            <a:r>
              <a:rPr lang="it-IT" sz="4800" dirty="0" smtClean="0"/>
              <a:t>so della lingua nella pubblica amministrazione</a:t>
            </a:r>
          </a:p>
          <a:p>
            <a:r>
              <a:rPr lang="it-IT" sz="4800" dirty="0" smtClean="0"/>
              <a:t>Uso della lingua propria sul territorio</a:t>
            </a:r>
          </a:p>
          <a:p>
            <a:r>
              <a:rPr lang="it-IT" sz="4800" dirty="0" smtClean="0"/>
              <a:t>Il prestigio della lingua</a:t>
            </a:r>
          </a:p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endParaRPr lang="it-IT" sz="48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644657" y="474731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I LADINI: le istituzioni – Il Comun general de Fascia</a:t>
            </a:r>
            <a:endParaRPr lang="it-IT" dirty="0"/>
          </a:p>
        </p:txBody>
      </p:sp>
      <p:sp>
        <p:nvSpPr>
          <p:cNvPr id="8" name="AutoShape 2" descr="Comun General de Fasci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1" name="Picture 5" descr="Approvato a palazzo Trentini il ddl di Guglielmi che inserisce il Comun  General de Fascia 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09" y="1253067"/>
            <a:ext cx="7315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6600" y="2597971"/>
            <a:ext cx="8915400" cy="4260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800" dirty="0" smtClean="0"/>
          </a:p>
          <a:p>
            <a:r>
              <a:rPr lang="it-IT" sz="4800" dirty="0"/>
              <a:t>Formazione e didattica</a:t>
            </a:r>
          </a:p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endParaRPr lang="it-IT" sz="48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644657" y="474731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I LADINI: le istituzioni – La Scola ladina de Fascia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935"/>
            <a:ext cx="3429131" cy="34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istituto\server\Cartella condivisa\Da inviare PAT\WhatsApp Image 2021-06-10 at 11.05.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4" y="2762150"/>
            <a:ext cx="5731934" cy="40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istituto\server\Cartella condivisa\Da inviare PAT\IMG-20210526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" y="1998131"/>
            <a:ext cx="5560378" cy="39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56222" y="5916504"/>
            <a:ext cx="5949846" cy="9414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/>
              <a:t>ISTITUT CULTURAL LADIN </a:t>
            </a:r>
            <a:r>
              <a:rPr lang="it-IT" sz="2400" dirty="0" smtClean="0"/>
              <a:t>(Museo) 1975</a:t>
            </a:r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625167" y="1711666"/>
            <a:ext cx="5164667" cy="10504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/>
              <a:t>M</a:t>
            </a:r>
            <a:r>
              <a:rPr lang="it-IT" sz="3200" dirty="0" smtClean="0"/>
              <a:t>USEO LADIN DE FASCIA </a:t>
            </a:r>
            <a:r>
              <a:rPr lang="it-IT" sz="2400" dirty="0" smtClean="0"/>
              <a:t>2001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610791" y="6043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I LADINI: le istituzioni – l </a:t>
            </a:r>
            <a:r>
              <a:rPr lang="it-IT" dirty="0" err="1" smtClean="0"/>
              <a:t>Istitut</a:t>
            </a:r>
            <a:r>
              <a:rPr lang="it-IT" dirty="0" smtClean="0"/>
              <a:t> cultural </a:t>
            </a:r>
            <a:r>
              <a:rPr lang="it-IT" dirty="0" err="1" smtClean="0"/>
              <a:t>Ladin</a:t>
            </a:r>
            <a:r>
              <a:rPr lang="it-IT" dirty="0" smtClean="0"/>
              <a:t> e il Museo </a:t>
            </a:r>
            <a:r>
              <a:rPr lang="it-IT" dirty="0" err="1" smtClean="0"/>
              <a:t>ladin</a:t>
            </a:r>
            <a:r>
              <a:rPr lang="it-IT" dirty="0" smtClean="0"/>
              <a:t> de Fascia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73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835</TotalTime>
  <Words>357</Words>
  <Application>Microsoft Office PowerPoint</Application>
  <PresentationFormat>Personalizzato</PresentationFormat>
  <Paragraphs>57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Filo</vt:lpstr>
      <vt:lpstr>Acrobat Document</vt:lpstr>
      <vt:lpstr>I ladini delle Dolomiti</vt:lpstr>
      <vt:lpstr>Presentazione standard di PowerPoint</vt:lpstr>
      <vt:lpstr>Presentazione standard di PowerPoint</vt:lpstr>
      <vt:lpstr>I LADINI – la storia</vt:lpstr>
      <vt:lpstr>UN’ANTICA UNITÀ</vt:lpstr>
      <vt:lpstr>I LADINI – la tutela giuridica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LADINI – I nuovi parlanti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 Rasom</dc:creator>
  <cp:lastModifiedBy>Sabrina Rasom</cp:lastModifiedBy>
  <cp:revision>92</cp:revision>
  <dcterms:created xsi:type="dcterms:W3CDTF">2019-06-14T14:49:50Z</dcterms:created>
  <dcterms:modified xsi:type="dcterms:W3CDTF">2022-02-02T14:38:34Z</dcterms:modified>
</cp:coreProperties>
</file>